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CA0FCF-808B-4E17-B812-367A3C1B8F15}">
  <a:tblStyle styleId="{6ECA0FCF-808B-4E17-B812-367A3C1B8F1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32576b36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e32576b36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e32576b362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e32576b36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32576b362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32576b362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e32576b36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e32576b36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e32576b36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32576b36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e32576b362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e32576b362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e32576b362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e32576b362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32576b36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32576b36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32576b36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32576b36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e32576b36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e32576b36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e327d5f009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e327d5f009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e32576b36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e32576b36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32576b36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32576b36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32576b362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32576b362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32576b36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32576b36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32576b36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32576b36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32576b36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32576b362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e32576b36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e32576b36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e32576b36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e32576b36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e32576b36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e32576b36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32576b36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32576b36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e32576b36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e32576b36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32576b36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32576b36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e32576b36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e32576b36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e327d5f009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e327d5f009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32576b36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32576b36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32576b362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32576b362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e32576b362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e32576b362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e32576b36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e32576b36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e32576b362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32576b362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e327d5f009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e327d5f009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e32576b362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e32576b362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e32576b36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e32576b36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327d5f00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327d5f00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e327d5f00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e327d5f00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e327d5f009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e327d5f009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e327d5f009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e327d5f009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e327d5f009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e327d5f009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e327d5f009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e327d5f009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e327d5f009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e327d5f009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e328f28b9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e328f28b9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e328f28b9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e328f28b9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e328f28b96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e328f28b96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e32576b36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e32576b36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e327d5f009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e327d5f009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327d5f009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327d5f009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e327d5f009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e327d5f009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e327d5f009_2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e327d5f009_2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e327d5f009_2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e327d5f009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e328f28b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e328f28b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e328f28b9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e328f28b9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e328f28b9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e328f28b9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e328f28b9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e328f28b9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e328f28b9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e328f28b9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e32576b36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e32576b36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e328f28b96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e328f28b9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e328f28b9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e328f28b9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e328f28b9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e328f28b9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328f28b96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e328f28b96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e328f28b96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e328f28b96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32576b36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32576b36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e327d5f009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e327d5f009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e32576b36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e32576b36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744575"/>
            <a:ext cx="8520600" cy="1286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vi" sz="3400"/>
              <a:t>BÁO CÁO ĐỒ ÁN TỐT NGHIỆP ĐẠI HỌC</a:t>
            </a:r>
            <a:endParaRPr sz="3000"/>
          </a:p>
        </p:txBody>
      </p:sp>
      <p:sp>
        <p:nvSpPr>
          <p:cNvPr id="55" name="Google Shape;55;p13"/>
          <p:cNvSpPr txBox="1"/>
          <p:nvPr>
            <p:ph idx="1" type="subTitle"/>
          </p:nvPr>
        </p:nvSpPr>
        <p:spPr>
          <a:xfrm>
            <a:off x="311700" y="2420350"/>
            <a:ext cx="8520600" cy="1206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vi" sz="2200">
                <a:solidFill>
                  <a:schemeClr val="dk1"/>
                </a:solidFill>
              </a:rPr>
              <a:t>XÂY DỰNG PHẦN MỀM QUẢN LÝ LỚP MÔN HỌC: PHÂN HỆ 1 HỖ TRỢ GIÁO VIÊN, PHÂN HỆ 2 HỖ TRỢ SINH VIÊN</a:t>
            </a:r>
            <a:endParaRPr sz="2200">
              <a:solidFill>
                <a:schemeClr val="dk1"/>
              </a:solidFill>
            </a:endParaRPr>
          </a:p>
        </p:txBody>
      </p:sp>
      <p:sp>
        <p:nvSpPr>
          <p:cNvPr id="56" name="Google Shape;56;p13"/>
          <p:cNvSpPr txBox="1"/>
          <p:nvPr/>
        </p:nvSpPr>
        <p:spPr>
          <a:xfrm>
            <a:off x="302825" y="149175"/>
            <a:ext cx="8520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a:t>HỌC VIỆN KỸ THUẬT QUÂN SỰ</a:t>
            </a:r>
            <a:endParaRPr/>
          </a:p>
        </p:txBody>
      </p:sp>
      <p:sp>
        <p:nvSpPr>
          <p:cNvPr id="57" name="Google Shape;57;p13"/>
          <p:cNvSpPr txBox="1"/>
          <p:nvPr/>
        </p:nvSpPr>
        <p:spPr>
          <a:xfrm>
            <a:off x="915150" y="3889900"/>
            <a:ext cx="6846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sz="1800"/>
              <a:t>Sinh viên thực hiện: Vũ Huy Quang</a:t>
            </a:r>
            <a:endParaRPr sz="1800"/>
          </a:p>
          <a:p>
            <a:pPr indent="0" lvl="0" marL="0" rtl="0" algn="ctr">
              <a:spcBef>
                <a:spcPts val="0"/>
              </a:spcBef>
              <a:spcAft>
                <a:spcPts val="0"/>
              </a:spcAft>
              <a:buNone/>
            </a:pPr>
            <a:r>
              <a:rPr lang="vi" sz="1800"/>
              <a:t>			            Lê Minh Thành</a:t>
            </a:r>
            <a:endParaRPr sz="1800"/>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II.	Mô hình chức năng của hệ thống</a:t>
            </a:r>
            <a:endParaRPr/>
          </a:p>
          <a:p>
            <a:pPr indent="0" lvl="0" marL="0" rtl="0" algn="l">
              <a:spcBef>
                <a:spcPts val="0"/>
              </a:spcBef>
              <a:spcAft>
                <a:spcPts val="0"/>
              </a:spcAft>
              <a:buNone/>
            </a:pPr>
            <a:r>
              <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vi">
                <a:solidFill>
                  <a:schemeClr val="dk1"/>
                </a:solidFill>
              </a:rPr>
              <a:t>Chức năng mức 1: Phân hệ hỗ trợ sinh viên</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Nộp bài tập/bài kiểm tra</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Trao đổi qua tin nhắn</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Tải/Xem tài liệu</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Thống kê thành tích học tập</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Tham gia lớp học</a:t>
            </a:r>
            <a:endParaRPr sz="1600">
              <a:solidFill>
                <a:schemeClr val="dk1"/>
              </a:solidFill>
            </a:endParaRPr>
          </a:p>
        </p:txBody>
      </p:sp>
      <p:sp>
        <p:nvSpPr>
          <p:cNvPr id="119" name="Google Shape;119;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II.	Mô hình chức năng của hệ thống</a:t>
            </a:r>
            <a:endParaRPr/>
          </a:p>
          <a:p>
            <a:pPr indent="0" lvl="0" marL="0" rtl="0" algn="l">
              <a:spcBef>
                <a:spcPts val="0"/>
              </a:spcBef>
              <a:spcAft>
                <a:spcPts val="0"/>
              </a:spcAft>
              <a:buNone/>
            </a:pPr>
            <a:r>
              <a:t/>
            </a:r>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vi">
                <a:solidFill>
                  <a:schemeClr val="dk1"/>
                </a:solidFill>
              </a:rPr>
              <a:t>Chức năng mức 1: Quản lý tài khoản</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Đổi mật khẩu</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Cập nhật thông tin người dùng</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Đăng ký tài khoản</a:t>
            </a:r>
            <a:endParaRPr sz="1600">
              <a:solidFill>
                <a:schemeClr val="dk1"/>
              </a:solidFill>
            </a:endParaRPr>
          </a:p>
        </p:txBody>
      </p:sp>
      <p:sp>
        <p:nvSpPr>
          <p:cNvPr id="126" name="Google Shape;12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311700" y="193725"/>
            <a:ext cx="8520600" cy="437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chemeClr val="dk1"/>
                </a:solidFill>
              </a:rPr>
              <a:t>1.2.	   Sơ đồ phân rã chức năng (BFD)</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32" name="Google Shape;132;p24"/>
          <p:cNvPicPr preferRelativeResize="0"/>
          <p:nvPr/>
        </p:nvPicPr>
        <p:blipFill>
          <a:blip r:embed="rId3">
            <a:alphaModFix/>
          </a:blip>
          <a:stretch>
            <a:fillRect/>
          </a:stretch>
        </p:blipFill>
        <p:spPr>
          <a:xfrm>
            <a:off x="1753000" y="698800"/>
            <a:ext cx="5341025" cy="3870126"/>
          </a:xfrm>
          <a:prstGeom prst="rect">
            <a:avLst/>
          </a:prstGeom>
          <a:noFill/>
          <a:ln>
            <a:noFill/>
          </a:ln>
        </p:spPr>
      </p:pic>
      <p:sp>
        <p:nvSpPr>
          <p:cNvPr id="133" name="Google Shape;13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311700" y="215975"/>
            <a:ext cx="8520600" cy="4353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chemeClr val="dk1"/>
                </a:solidFill>
              </a:rPr>
              <a:t>2.	Mô hình hóa tiến trình nghiệp vụ</a:t>
            </a:r>
            <a:endParaRPr>
              <a:solidFill>
                <a:schemeClr val="dk1"/>
              </a:solidFill>
            </a:endParaRPr>
          </a:p>
          <a:p>
            <a:pPr indent="-342900" lvl="0" marL="457200" rtl="0" algn="l">
              <a:spcBef>
                <a:spcPts val="1200"/>
              </a:spcBef>
              <a:spcAft>
                <a:spcPts val="0"/>
              </a:spcAft>
              <a:buClr>
                <a:schemeClr val="dk1"/>
              </a:buClr>
              <a:buSzPts val="1800"/>
              <a:buChar char="❖"/>
            </a:pPr>
            <a:r>
              <a:rPr lang="vi">
                <a:solidFill>
                  <a:schemeClr val="dk1"/>
                </a:solidFill>
              </a:rPr>
              <a:t>DFD mức dưới đỉnh tiến trình “Phân hệ hỗ trợ giáo viên”</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pic>
        <p:nvPicPr>
          <p:cNvPr id="139" name="Google Shape;139;p25"/>
          <p:cNvPicPr preferRelativeResize="0"/>
          <p:nvPr/>
        </p:nvPicPr>
        <p:blipFill>
          <a:blip r:embed="rId3">
            <a:alphaModFix/>
          </a:blip>
          <a:stretch>
            <a:fillRect/>
          </a:stretch>
        </p:blipFill>
        <p:spPr>
          <a:xfrm>
            <a:off x="829150" y="1139800"/>
            <a:ext cx="6732452" cy="3941524"/>
          </a:xfrm>
          <a:prstGeom prst="rect">
            <a:avLst/>
          </a:prstGeom>
          <a:noFill/>
          <a:ln>
            <a:noFill/>
          </a:ln>
        </p:spPr>
      </p:pic>
      <p:sp>
        <p:nvSpPr>
          <p:cNvPr id="140" name="Google Shape;14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idx="1" type="body"/>
          </p:nvPr>
        </p:nvSpPr>
        <p:spPr>
          <a:xfrm>
            <a:off x="311700" y="238250"/>
            <a:ext cx="8520600" cy="472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vi">
                <a:solidFill>
                  <a:schemeClr val="dk1"/>
                </a:solidFill>
              </a:rPr>
              <a:t>DFD mức dưới đỉnh tiến trình “Phân hệ hỗ trợ sinh viên”</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pic>
        <p:nvPicPr>
          <p:cNvPr id="146" name="Google Shape;146;p26"/>
          <p:cNvPicPr preferRelativeResize="0"/>
          <p:nvPr/>
        </p:nvPicPr>
        <p:blipFill>
          <a:blip r:embed="rId3">
            <a:alphaModFix/>
          </a:blip>
          <a:stretch>
            <a:fillRect/>
          </a:stretch>
        </p:blipFill>
        <p:spPr>
          <a:xfrm>
            <a:off x="551100" y="973025"/>
            <a:ext cx="7510323" cy="4030201"/>
          </a:xfrm>
          <a:prstGeom prst="rect">
            <a:avLst/>
          </a:prstGeom>
          <a:noFill/>
          <a:ln>
            <a:noFill/>
          </a:ln>
        </p:spPr>
      </p:pic>
      <p:sp>
        <p:nvSpPr>
          <p:cNvPr id="147" name="Google Shape;14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311700" y="193725"/>
            <a:ext cx="8520600" cy="4375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vi">
                <a:solidFill>
                  <a:schemeClr val="dk1"/>
                </a:solidFill>
              </a:rPr>
              <a:t>DFD mức dưới đỉnh tiến trình “Quản lý tài khoản” </a:t>
            </a:r>
            <a:endParaRPr>
              <a:solidFill>
                <a:schemeClr val="dk1"/>
              </a:solidFill>
            </a:endParaRPr>
          </a:p>
        </p:txBody>
      </p:sp>
      <p:pic>
        <p:nvPicPr>
          <p:cNvPr id="153" name="Google Shape;153;p27"/>
          <p:cNvPicPr preferRelativeResize="0"/>
          <p:nvPr/>
        </p:nvPicPr>
        <p:blipFill>
          <a:blip r:embed="rId3">
            <a:alphaModFix/>
          </a:blip>
          <a:stretch>
            <a:fillRect/>
          </a:stretch>
        </p:blipFill>
        <p:spPr>
          <a:xfrm>
            <a:off x="1085801" y="653400"/>
            <a:ext cx="6353352" cy="4293476"/>
          </a:xfrm>
          <a:prstGeom prst="rect">
            <a:avLst/>
          </a:prstGeom>
          <a:noFill/>
          <a:ln>
            <a:noFill/>
          </a:ln>
        </p:spPr>
      </p:pic>
      <p:sp>
        <p:nvSpPr>
          <p:cNvPr id="154" name="Google Shape;15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txBox="1"/>
          <p:nvPr>
            <p:ph idx="1" type="body"/>
          </p:nvPr>
        </p:nvSpPr>
        <p:spPr>
          <a:xfrm>
            <a:off x="311700" y="238250"/>
            <a:ext cx="8520600" cy="4330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vi">
                <a:solidFill>
                  <a:schemeClr val="dk1"/>
                </a:solidFill>
              </a:rPr>
              <a:t>3.	Đặc tả tiến trình nghiệp vụ</a:t>
            </a:r>
            <a:endParaRPr>
              <a:solidFill>
                <a:schemeClr val="dk1"/>
              </a:solidFill>
            </a:endParaRPr>
          </a:p>
          <a:p>
            <a:pPr indent="-342900" lvl="0" marL="457200" rtl="0" algn="l">
              <a:lnSpc>
                <a:spcPct val="150000"/>
              </a:lnSpc>
              <a:spcBef>
                <a:spcPts val="1200"/>
              </a:spcBef>
              <a:spcAft>
                <a:spcPts val="0"/>
              </a:spcAft>
              <a:buClr>
                <a:schemeClr val="dk1"/>
              </a:buClr>
              <a:buSzPts val="1800"/>
              <a:buChar char="❖"/>
            </a:pPr>
            <a:r>
              <a:rPr lang="vi">
                <a:solidFill>
                  <a:schemeClr val="dk1"/>
                </a:solidFill>
              </a:rPr>
              <a:t>Tiến trình "TT01 Thiết lập tham số và các yêu cầu của lớp môn học"</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vào: yêu cầu tạo lớp môn học</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ra: khởi tạo lớp môn học</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Nội dung xử lý:</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Lặp: nhận yêu cầu tạo lớp môn học</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Đến khi: không còn yêu cầu tạo lớp môn học</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Nếu: không có sinh viên đăng ký vào lớp học</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Thì: hủy lớp môn học</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Không thì: thêm sinh viên vào lớp môn học</a:t>
            </a:r>
            <a:endParaRPr sz="1600">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160" name="Google Shape;16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 type="body"/>
          </p:nvPr>
        </p:nvSpPr>
        <p:spPr>
          <a:xfrm>
            <a:off x="311700" y="360725"/>
            <a:ext cx="8520600" cy="42081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vi">
                <a:solidFill>
                  <a:schemeClr val="dk1"/>
                </a:solidFill>
              </a:rPr>
              <a:t>Tiến trình "TT02 Hiển thị tài liệu môn học"</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vào: tài liệu môn học giáo viên gửi lên hệ thống</a:t>
            </a:r>
            <a:endParaRPr sz="18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ra: hiển thị danh sách tài liệu tham khảo của giáo viên gửi</a:t>
            </a:r>
            <a:endParaRPr sz="18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Nội dung xử lý:</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Lặp: giáo viên gửi tài liệu lên hệ thống</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Đến khi: không còn tài liệu tham khảo</a:t>
            </a:r>
            <a:endParaRPr sz="1600">
              <a:solidFill>
                <a:schemeClr val="dk1"/>
              </a:solidFill>
            </a:endParaRPr>
          </a:p>
          <a:p>
            <a:pPr indent="0" lvl="0" marL="0" rtl="0" algn="l">
              <a:lnSpc>
                <a:spcPct val="150000"/>
              </a:lnSpc>
              <a:spcBef>
                <a:spcPts val="1200"/>
              </a:spcBef>
              <a:spcAft>
                <a:spcPts val="1200"/>
              </a:spcAft>
              <a:buNone/>
            </a:pPr>
            <a:r>
              <a:t/>
            </a:r>
            <a:endParaRPr/>
          </a:p>
        </p:txBody>
      </p:sp>
      <p:sp>
        <p:nvSpPr>
          <p:cNvPr id="166" name="Google Shape;166;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idx="1" type="body"/>
          </p:nvPr>
        </p:nvSpPr>
        <p:spPr>
          <a:xfrm>
            <a:off x="311700" y="327325"/>
            <a:ext cx="8520600" cy="42417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vi">
                <a:solidFill>
                  <a:schemeClr val="dk1"/>
                </a:solidFill>
              </a:rPr>
              <a:t>Tiến trình "TT03 Quản lý thông tin sinh viên"</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vào: yêu cầu quản lý thông tin của sinh viên</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ra: danh sách thông tin sinh viên của lớp học</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Nội dung xử lý:</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Hiển thị thông tin cơ bản của toàn bộ sinh viên trong lớp</a:t>
            </a:r>
            <a:endParaRPr sz="1600">
              <a:solidFill>
                <a:schemeClr val="dk1"/>
              </a:solidFill>
            </a:endParaRPr>
          </a:p>
          <a:p>
            <a:pPr indent="0" lvl="0" marL="0" rtl="0" algn="l">
              <a:spcBef>
                <a:spcPts val="1200"/>
              </a:spcBef>
              <a:spcAft>
                <a:spcPts val="1200"/>
              </a:spcAft>
              <a:buNone/>
            </a:pPr>
            <a:r>
              <a:t/>
            </a:r>
            <a:endParaRPr/>
          </a:p>
        </p:txBody>
      </p:sp>
      <p:sp>
        <p:nvSpPr>
          <p:cNvPr id="172" name="Google Shape;17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1"/>
          <p:cNvSpPr txBox="1"/>
          <p:nvPr>
            <p:ph idx="1" type="body"/>
          </p:nvPr>
        </p:nvSpPr>
        <p:spPr>
          <a:xfrm>
            <a:off x="311700" y="293925"/>
            <a:ext cx="8520600" cy="4275000"/>
          </a:xfrm>
          <a:prstGeom prst="rect">
            <a:avLst/>
          </a:prstGeom>
        </p:spPr>
        <p:txBody>
          <a:bodyPr anchorCtr="0" anchor="t" bIns="91425" lIns="91425" spcFirstLastPara="1" rIns="91425" wrap="square" tIns="91425">
            <a:normAutofit fontScale="25000"/>
          </a:bodyPr>
          <a:lstStyle/>
          <a:p>
            <a:pPr indent="-342900" lvl="0" marL="457200" rtl="0" algn="l">
              <a:lnSpc>
                <a:spcPct val="150000"/>
              </a:lnSpc>
              <a:spcBef>
                <a:spcPts val="1200"/>
              </a:spcBef>
              <a:spcAft>
                <a:spcPts val="0"/>
              </a:spcAft>
              <a:buClr>
                <a:schemeClr val="dk1"/>
              </a:buClr>
              <a:buSzPct val="100000"/>
              <a:buChar char="❖"/>
            </a:pPr>
            <a:r>
              <a:rPr lang="vi" sz="7200">
                <a:solidFill>
                  <a:schemeClr val="dk1"/>
                </a:solidFill>
              </a:rPr>
              <a:t>Tiến trình "TT04 Thu bài tập quá trình"</a:t>
            </a:r>
            <a:endParaRPr sz="7200">
              <a:solidFill>
                <a:schemeClr val="dk1"/>
              </a:solidFill>
            </a:endParaRPr>
          </a:p>
          <a:p>
            <a:pPr indent="-330200" lvl="1" marL="914400" rtl="0" algn="l">
              <a:lnSpc>
                <a:spcPct val="150000"/>
              </a:lnSpc>
              <a:spcBef>
                <a:spcPts val="0"/>
              </a:spcBef>
              <a:spcAft>
                <a:spcPts val="0"/>
              </a:spcAft>
              <a:buClr>
                <a:schemeClr val="dk1"/>
              </a:buClr>
              <a:buSzPct val="100000"/>
              <a:buChar char="➢"/>
            </a:pPr>
            <a:r>
              <a:rPr lang="vi" sz="6400">
                <a:solidFill>
                  <a:schemeClr val="dk1"/>
                </a:solidFill>
              </a:rPr>
              <a:t>Đầu vào: danh sách các bài tập giáo viên giao cho sinh viên</a:t>
            </a:r>
            <a:endParaRPr sz="6400">
              <a:solidFill>
                <a:schemeClr val="dk1"/>
              </a:solidFill>
            </a:endParaRPr>
          </a:p>
          <a:p>
            <a:pPr indent="-330200" lvl="1" marL="914400" rtl="0" algn="l">
              <a:lnSpc>
                <a:spcPct val="150000"/>
              </a:lnSpc>
              <a:spcBef>
                <a:spcPts val="0"/>
              </a:spcBef>
              <a:spcAft>
                <a:spcPts val="0"/>
              </a:spcAft>
              <a:buClr>
                <a:schemeClr val="dk1"/>
              </a:buClr>
              <a:buSzPct val="100000"/>
              <a:buChar char="➢"/>
            </a:pPr>
            <a:r>
              <a:rPr lang="vi" sz="6400">
                <a:solidFill>
                  <a:schemeClr val="dk1"/>
                </a:solidFill>
              </a:rPr>
              <a:t>Đầu ra: danh sách bài tập đã được làm bởi sinh viên</a:t>
            </a:r>
            <a:endParaRPr sz="6400">
              <a:solidFill>
                <a:schemeClr val="dk1"/>
              </a:solidFill>
            </a:endParaRPr>
          </a:p>
          <a:p>
            <a:pPr indent="-330200" lvl="1" marL="914400" rtl="0" algn="l">
              <a:lnSpc>
                <a:spcPct val="150000"/>
              </a:lnSpc>
              <a:spcBef>
                <a:spcPts val="0"/>
              </a:spcBef>
              <a:spcAft>
                <a:spcPts val="0"/>
              </a:spcAft>
              <a:buClr>
                <a:schemeClr val="dk1"/>
              </a:buClr>
              <a:buSzPct val="100000"/>
              <a:buChar char="➢"/>
            </a:pPr>
            <a:r>
              <a:rPr lang="vi" sz="6400">
                <a:solidFill>
                  <a:schemeClr val="dk1"/>
                </a:solidFill>
              </a:rPr>
              <a:t>Nội dung xử lý:</a:t>
            </a:r>
            <a:endParaRPr sz="6400">
              <a:solidFill>
                <a:schemeClr val="dk1"/>
              </a:solidFill>
            </a:endParaRPr>
          </a:p>
          <a:p>
            <a:pPr indent="-330200" lvl="2" marL="1371600" rtl="0" algn="l">
              <a:lnSpc>
                <a:spcPct val="150000"/>
              </a:lnSpc>
              <a:spcBef>
                <a:spcPts val="0"/>
              </a:spcBef>
              <a:spcAft>
                <a:spcPts val="0"/>
              </a:spcAft>
              <a:buClr>
                <a:schemeClr val="dk1"/>
              </a:buClr>
              <a:buSzPct val="100000"/>
              <a:buChar char="■"/>
            </a:pPr>
            <a:r>
              <a:rPr lang="vi" sz="6400">
                <a:solidFill>
                  <a:schemeClr val="dk1"/>
                </a:solidFill>
              </a:rPr>
              <a:t>Lặp: giáo viên giao bài tập cho sinh viên</a:t>
            </a:r>
            <a:endParaRPr sz="6400">
              <a:solidFill>
                <a:schemeClr val="dk1"/>
              </a:solidFill>
            </a:endParaRPr>
          </a:p>
          <a:p>
            <a:pPr indent="-330200" lvl="2" marL="1371600" rtl="0" algn="l">
              <a:lnSpc>
                <a:spcPct val="150000"/>
              </a:lnSpc>
              <a:spcBef>
                <a:spcPts val="0"/>
              </a:spcBef>
              <a:spcAft>
                <a:spcPts val="0"/>
              </a:spcAft>
              <a:buClr>
                <a:schemeClr val="dk1"/>
              </a:buClr>
              <a:buSzPct val="100000"/>
              <a:buChar char="■"/>
            </a:pPr>
            <a:r>
              <a:rPr lang="vi" sz="6400">
                <a:solidFill>
                  <a:schemeClr val="dk1"/>
                </a:solidFill>
              </a:rPr>
              <a:t>Đến khi: giáo viên không giao bài tập về nhà</a:t>
            </a:r>
            <a:endParaRPr sz="6400">
              <a:solidFill>
                <a:schemeClr val="dk1"/>
              </a:solidFill>
            </a:endParaRPr>
          </a:p>
          <a:p>
            <a:pPr indent="-330200" lvl="2" marL="1371600" rtl="0" algn="l">
              <a:lnSpc>
                <a:spcPct val="150000"/>
              </a:lnSpc>
              <a:spcBef>
                <a:spcPts val="0"/>
              </a:spcBef>
              <a:spcAft>
                <a:spcPts val="0"/>
              </a:spcAft>
              <a:buClr>
                <a:schemeClr val="dk1"/>
              </a:buClr>
              <a:buSzPct val="100000"/>
              <a:buChar char="■"/>
            </a:pPr>
            <a:r>
              <a:rPr lang="vi" sz="6400">
                <a:solidFill>
                  <a:schemeClr val="dk1"/>
                </a:solidFill>
              </a:rPr>
              <a:t>Nếu: sinh viên nộp quá thời gian quy định</a:t>
            </a:r>
            <a:endParaRPr sz="6400">
              <a:solidFill>
                <a:schemeClr val="dk1"/>
              </a:solidFill>
            </a:endParaRPr>
          </a:p>
          <a:p>
            <a:pPr indent="-330200" lvl="2" marL="1371600" rtl="0" algn="l">
              <a:lnSpc>
                <a:spcPct val="150000"/>
              </a:lnSpc>
              <a:spcBef>
                <a:spcPts val="0"/>
              </a:spcBef>
              <a:spcAft>
                <a:spcPts val="0"/>
              </a:spcAft>
              <a:buClr>
                <a:schemeClr val="dk1"/>
              </a:buClr>
              <a:buSzPct val="100000"/>
              <a:buChar char="■"/>
            </a:pPr>
            <a:r>
              <a:rPr lang="vi" sz="6400">
                <a:solidFill>
                  <a:schemeClr val="dk1"/>
                </a:solidFill>
              </a:rPr>
              <a:t>Thì: lưu bài tập vào trong hệ thống và trừ điểm bài tập nộp muộn</a:t>
            </a:r>
            <a:endParaRPr sz="6400">
              <a:solidFill>
                <a:schemeClr val="dk1"/>
              </a:solidFill>
            </a:endParaRPr>
          </a:p>
          <a:p>
            <a:pPr indent="-330200" lvl="2" marL="1371600" rtl="0" algn="l">
              <a:lnSpc>
                <a:spcPct val="150000"/>
              </a:lnSpc>
              <a:spcBef>
                <a:spcPts val="0"/>
              </a:spcBef>
              <a:spcAft>
                <a:spcPts val="0"/>
              </a:spcAft>
              <a:buClr>
                <a:schemeClr val="dk1"/>
              </a:buClr>
              <a:buSzPct val="100000"/>
              <a:buChar char="■"/>
            </a:pPr>
            <a:r>
              <a:rPr lang="vi" sz="6400">
                <a:solidFill>
                  <a:schemeClr val="dk1"/>
                </a:solidFill>
              </a:rPr>
              <a:t>Không thì: lưu bài tập vào hệ thống để chờ giáo viên chấm điểm </a:t>
            </a:r>
            <a:endParaRPr sz="6400">
              <a:solidFill>
                <a:schemeClr val="dk1"/>
              </a:solidFill>
            </a:endParaRPr>
          </a:p>
          <a:p>
            <a:pPr indent="-257175" lvl="0" marL="457200" rtl="0" algn="l">
              <a:spcBef>
                <a:spcPts val="0"/>
              </a:spcBef>
              <a:spcAft>
                <a:spcPts val="0"/>
              </a:spcAft>
              <a:buClr>
                <a:schemeClr val="dk1"/>
              </a:buClr>
              <a:buSzPct val="100000"/>
              <a:buChar char="❖"/>
            </a:pPr>
            <a:r>
              <a:t/>
            </a:r>
            <a:endParaRPr>
              <a:solidFill>
                <a:schemeClr val="dk1"/>
              </a:solidFill>
            </a:endParaRPr>
          </a:p>
        </p:txBody>
      </p:sp>
      <p:sp>
        <p:nvSpPr>
          <p:cNvPr id="178" name="Google Shape;178;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457200" lvl="0" marL="457200" rtl="0" algn="ctr">
              <a:spcBef>
                <a:spcPts val="0"/>
              </a:spcBef>
              <a:spcAft>
                <a:spcPts val="0"/>
              </a:spcAft>
              <a:buSzPts val="3600"/>
              <a:buAutoNum type="romanUcPeriod"/>
            </a:pPr>
            <a:r>
              <a:rPr lang="vi"/>
              <a:t>Khảo sát bài toán quản lý lớp môn học</a:t>
            </a:r>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idx="1" type="body"/>
          </p:nvPr>
        </p:nvSpPr>
        <p:spPr>
          <a:xfrm>
            <a:off x="311700" y="260525"/>
            <a:ext cx="8520600" cy="4308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vi">
                <a:solidFill>
                  <a:schemeClr val="dk1"/>
                </a:solidFill>
              </a:rPr>
              <a:t>Tiến trình "TT05 Tổng hợp điểm tổng kết của sinh viên"</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vào: yêu cầu tổng hợp điểm của giáo viên</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ra: danh sách điểm tổng kết của các sinh viên trong lớp</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Nội dung xử lý:</a:t>
            </a:r>
            <a:endParaRPr sz="1600">
              <a:solidFill>
                <a:schemeClr val="dk1"/>
              </a:solidFill>
            </a:endParaRPr>
          </a:p>
          <a:p>
            <a:pPr indent="-330200" lvl="2" marL="1371600" rtl="0" algn="l">
              <a:spcBef>
                <a:spcPts val="0"/>
              </a:spcBef>
              <a:spcAft>
                <a:spcPts val="0"/>
              </a:spcAft>
              <a:buClr>
                <a:schemeClr val="dk1"/>
              </a:buClr>
              <a:buSzPts val="1600"/>
              <a:buChar char="■"/>
            </a:pPr>
            <a:r>
              <a:rPr lang="vi" sz="1600">
                <a:solidFill>
                  <a:schemeClr val="dk1"/>
                </a:solidFill>
              </a:rPr>
              <a:t>Tổng hợp điểm trong quá trình học tập của tất cả các sinh viên trong lớp học theo dạng bảng</a:t>
            </a:r>
            <a:endParaRPr sz="1600">
              <a:solidFill>
                <a:schemeClr val="dk1"/>
              </a:solidFill>
            </a:endParaRPr>
          </a:p>
        </p:txBody>
      </p:sp>
      <p:sp>
        <p:nvSpPr>
          <p:cNvPr id="184" name="Google Shape;18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3"/>
          <p:cNvSpPr txBox="1"/>
          <p:nvPr>
            <p:ph idx="1" type="body"/>
          </p:nvPr>
        </p:nvSpPr>
        <p:spPr>
          <a:xfrm>
            <a:off x="311700" y="260525"/>
            <a:ext cx="8520600" cy="43083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1200"/>
              </a:spcBef>
              <a:spcAft>
                <a:spcPts val="0"/>
              </a:spcAft>
              <a:buClr>
                <a:schemeClr val="dk1"/>
              </a:buClr>
              <a:buSzPts val="1800"/>
              <a:buChar char="❖"/>
            </a:pPr>
            <a:r>
              <a:rPr lang="vi">
                <a:solidFill>
                  <a:schemeClr val="dk1"/>
                </a:solidFill>
              </a:rPr>
              <a:t>Tiến trình "TT06 Nộp bài tập/bài kiểm tra"</a:t>
            </a:r>
            <a:endParaRPr>
              <a:solidFill>
                <a:schemeClr val="dk1"/>
              </a:solidFill>
            </a:endParaRPr>
          </a:p>
          <a:p>
            <a:pPr indent="-330200" lvl="1" marL="914400" rtl="0" algn="l">
              <a:lnSpc>
                <a:spcPct val="115000"/>
              </a:lnSpc>
              <a:spcBef>
                <a:spcPts val="0"/>
              </a:spcBef>
              <a:spcAft>
                <a:spcPts val="0"/>
              </a:spcAft>
              <a:buClr>
                <a:schemeClr val="dk1"/>
              </a:buClr>
              <a:buSzPts val="1600"/>
              <a:buChar char="➢"/>
            </a:pPr>
            <a:r>
              <a:rPr lang="vi" sz="1600">
                <a:solidFill>
                  <a:schemeClr val="dk1"/>
                </a:solidFill>
              </a:rPr>
              <a:t>Đầu vào:Bài tập/ bài kiểm tra của học sinh</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vi" sz="1600">
                <a:solidFill>
                  <a:schemeClr val="dk1"/>
                </a:solidFill>
              </a:rPr>
              <a:t>Đầu ra:Xác nhận đã nộp bài</a:t>
            </a:r>
            <a:endParaRPr sz="1600">
              <a:solidFill>
                <a:schemeClr val="dk1"/>
              </a:solidFill>
            </a:endParaRPr>
          </a:p>
          <a:p>
            <a:pPr indent="-330200" lvl="1" marL="914400" rtl="0" algn="l">
              <a:lnSpc>
                <a:spcPct val="115000"/>
              </a:lnSpc>
              <a:spcBef>
                <a:spcPts val="0"/>
              </a:spcBef>
              <a:spcAft>
                <a:spcPts val="0"/>
              </a:spcAft>
              <a:buClr>
                <a:schemeClr val="dk1"/>
              </a:buClr>
              <a:buSzPts val="1600"/>
              <a:buChar char="➢"/>
            </a:pPr>
            <a:r>
              <a:rPr lang="vi" sz="1600">
                <a:solidFill>
                  <a:schemeClr val="dk1"/>
                </a:solidFill>
              </a:rPr>
              <a:t>Nội dung xử lý:</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vi" sz="1600">
                <a:solidFill>
                  <a:schemeClr val="dk1"/>
                </a:solidFill>
              </a:rPr>
              <a:t>Xác định bài tập/bài kiểm tra học sinh đã làm</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vi" sz="1600">
                <a:solidFill>
                  <a:schemeClr val="dk1"/>
                </a:solidFill>
              </a:rPr>
              <a:t>Tiếp nhận và lưu trữ file bài tập/bài kiểm tra</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vi" sz="1600">
                <a:solidFill>
                  <a:schemeClr val="dk1"/>
                </a:solidFill>
              </a:rPr>
              <a:t>Lưu trữ thời gian mà học sinh nộp bài</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vi" sz="1600">
                <a:solidFill>
                  <a:schemeClr val="dk1"/>
                </a:solidFill>
              </a:rPr>
              <a:t>Thông báo nộp bài thành công</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vi" sz="1600">
                <a:solidFill>
                  <a:schemeClr val="dk1"/>
                </a:solidFill>
              </a:rPr>
              <a:t>Nếu có hạn cuối nộp bài:</a:t>
            </a:r>
            <a:endParaRPr sz="1600">
              <a:solidFill>
                <a:schemeClr val="dk1"/>
              </a:solidFill>
            </a:endParaRPr>
          </a:p>
          <a:p>
            <a:pPr indent="-330200" lvl="2" marL="1371600" rtl="0" algn="l">
              <a:lnSpc>
                <a:spcPct val="115000"/>
              </a:lnSpc>
              <a:spcBef>
                <a:spcPts val="0"/>
              </a:spcBef>
              <a:spcAft>
                <a:spcPts val="0"/>
              </a:spcAft>
              <a:buClr>
                <a:schemeClr val="dk1"/>
              </a:buClr>
              <a:buSzPts val="1600"/>
              <a:buChar char="■"/>
            </a:pPr>
            <a:r>
              <a:rPr lang="vi" sz="1600">
                <a:solidFill>
                  <a:schemeClr val="dk1"/>
                </a:solidFill>
              </a:rPr>
              <a:t>Nếu mốc thời gian hạn chót nộp bài ≥ thời gian mà học sin</a:t>
            </a:r>
            <a:r>
              <a:rPr lang="vi" sz="1600">
                <a:solidFill>
                  <a:schemeClr val="dk1"/>
                </a:solidFill>
              </a:rPr>
              <a:t>h đã nộp:</a:t>
            </a:r>
            <a:endParaRPr sz="1600">
              <a:solidFill>
                <a:schemeClr val="dk1"/>
              </a:solidFill>
            </a:endParaRPr>
          </a:p>
          <a:p>
            <a:pPr indent="-330200" lvl="3" marL="1828800" rtl="0" algn="l">
              <a:lnSpc>
                <a:spcPct val="115000"/>
              </a:lnSpc>
              <a:spcBef>
                <a:spcPts val="0"/>
              </a:spcBef>
              <a:spcAft>
                <a:spcPts val="0"/>
              </a:spcAft>
              <a:buClr>
                <a:schemeClr val="dk1"/>
              </a:buClr>
              <a:buSzPts val="1600"/>
              <a:buChar char="●"/>
            </a:pPr>
            <a:r>
              <a:rPr lang="vi" sz="1600">
                <a:solidFill>
                  <a:schemeClr val="dk1"/>
                </a:solidFill>
              </a:rPr>
              <a:t>Thông báo:Nộp bài đúng hạn.</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Không thì:</a:t>
            </a:r>
            <a:endParaRPr sz="1600">
              <a:solidFill>
                <a:schemeClr val="dk1"/>
              </a:solidFill>
            </a:endParaRPr>
          </a:p>
          <a:p>
            <a:pPr indent="-330200" lvl="3" marL="1828800" rtl="0" algn="l">
              <a:lnSpc>
                <a:spcPct val="150000"/>
              </a:lnSpc>
              <a:spcBef>
                <a:spcPts val="0"/>
              </a:spcBef>
              <a:spcAft>
                <a:spcPts val="0"/>
              </a:spcAft>
              <a:buClr>
                <a:schemeClr val="dk1"/>
              </a:buClr>
              <a:buSzPts val="1600"/>
              <a:buChar char="●"/>
            </a:pPr>
            <a:r>
              <a:rPr lang="vi" sz="1600">
                <a:solidFill>
                  <a:schemeClr val="dk1"/>
                </a:solidFill>
              </a:rPr>
              <a:t>Thông báo: Nộp bài trễ.</a:t>
            </a:r>
            <a:endParaRPr sz="1600">
              <a:solidFill>
                <a:schemeClr val="dk1"/>
              </a:solidFill>
            </a:endParaRPr>
          </a:p>
          <a:p>
            <a:pPr indent="0" lvl="0" marL="0" rtl="0" algn="l">
              <a:lnSpc>
                <a:spcPct val="115000"/>
              </a:lnSpc>
              <a:spcBef>
                <a:spcPts val="1200"/>
              </a:spcBef>
              <a:spcAft>
                <a:spcPts val="1200"/>
              </a:spcAft>
              <a:buNone/>
            </a:pPr>
            <a:r>
              <a:t/>
            </a:r>
            <a:endParaRPr sz="1600">
              <a:solidFill>
                <a:schemeClr val="dk1"/>
              </a:solidFill>
            </a:endParaRPr>
          </a:p>
        </p:txBody>
      </p:sp>
      <p:sp>
        <p:nvSpPr>
          <p:cNvPr id="190" name="Google Shape;19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idx="1" type="body"/>
          </p:nvPr>
        </p:nvSpPr>
        <p:spPr>
          <a:xfrm>
            <a:off x="311700" y="249375"/>
            <a:ext cx="8520600" cy="4319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vi">
                <a:solidFill>
                  <a:schemeClr val="dk1"/>
                </a:solidFill>
              </a:rPr>
              <a:t>Tiến trình "TT07 Trao đổi qua tin nhắn"</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vào:Tin nhắn của người gửi, thông tin của người nhận</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ra:Thông báo tin nhắn mới cho người nhận</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Lưu trữ tin nhắn cùng thời gian gửi tin nhắn</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Thông báo tới tài khoản của người nhận về tin nhắn</a:t>
            </a:r>
            <a:endParaRPr sz="1600">
              <a:solidFill>
                <a:schemeClr val="dk1"/>
              </a:solidFill>
            </a:endParaRPr>
          </a:p>
          <a:p>
            <a:pPr indent="0" lvl="0" marL="457200" rtl="0" algn="l">
              <a:spcBef>
                <a:spcPts val="1200"/>
              </a:spcBef>
              <a:spcAft>
                <a:spcPts val="1200"/>
              </a:spcAft>
              <a:buNone/>
            </a:pPr>
            <a:r>
              <a:t/>
            </a:r>
            <a:endParaRPr/>
          </a:p>
        </p:txBody>
      </p:sp>
      <p:sp>
        <p:nvSpPr>
          <p:cNvPr id="196" name="Google Shape;196;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5"/>
          <p:cNvSpPr txBox="1"/>
          <p:nvPr>
            <p:ph idx="1" type="body"/>
          </p:nvPr>
        </p:nvSpPr>
        <p:spPr>
          <a:xfrm>
            <a:off x="311700" y="271650"/>
            <a:ext cx="8520600" cy="42972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vi">
                <a:solidFill>
                  <a:schemeClr val="dk1"/>
                </a:solidFill>
              </a:rPr>
              <a:t>Tiến trình "TT08 Xem tài liệu"</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vào: Yêu cầu xem tài liệu</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ra: Tài liệu cần tìm</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Nội dung xử lý:</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Tìm tài liệu mà người dùng cần trên kho dữ liệu</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Yêu cầu người dùng chọn: Xem tài liệu trực tuyến hoặc Tải xuống tài liệu</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Nếu Xem tài liệu trực tuyến:</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Hiển thị tài liệu trực tiếp trên phần mềm</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Nếu Tải xuống tài liệu:</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Gửi tài liệu về máy của người dùng</a:t>
            </a:r>
            <a:endParaRPr sz="1600">
              <a:solidFill>
                <a:schemeClr val="dk1"/>
              </a:solidFill>
            </a:endParaRPr>
          </a:p>
          <a:p>
            <a:pPr indent="0" lvl="0" marL="457200" rtl="0" algn="l">
              <a:spcBef>
                <a:spcPts val="1200"/>
              </a:spcBef>
              <a:spcAft>
                <a:spcPts val="1200"/>
              </a:spcAft>
              <a:buNone/>
            </a:pPr>
            <a:r>
              <a:t/>
            </a:r>
            <a:endParaRPr sz="1600">
              <a:solidFill>
                <a:schemeClr val="dk1"/>
              </a:solidFill>
            </a:endParaRPr>
          </a:p>
        </p:txBody>
      </p:sp>
      <p:sp>
        <p:nvSpPr>
          <p:cNvPr id="202" name="Google Shape;20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ph idx="1" type="body"/>
          </p:nvPr>
        </p:nvSpPr>
        <p:spPr>
          <a:xfrm>
            <a:off x="311700" y="260525"/>
            <a:ext cx="8520600" cy="43083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vi">
                <a:solidFill>
                  <a:schemeClr val="dk1"/>
                </a:solidFill>
              </a:rPr>
              <a:t>Tiến trình "TT09 Thống kê thành tích học tập"</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vào: Yêu cầu thống kê thành tích học tập</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ra: Bảng thống kê</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Nội dung xử lý:</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Liệt kê các môn học cùng điểm thành phần môn học</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Tính điểm trung bình các môn học, điểm trung bình toàn khóa</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Đưa ra danh sách môn học cùng điểm thành phần, điểm trung bình đã tính được để lập thành bảng thống kê thành tích học tập của học sinh</a:t>
            </a:r>
            <a:endParaRPr sz="1600">
              <a:solidFill>
                <a:schemeClr val="dk1"/>
              </a:solidFill>
            </a:endParaRPr>
          </a:p>
          <a:p>
            <a:pPr indent="0" lvl="0" marL="0" rtl="0" algn="l">
              <a:spcBef>
                <a:spcPts val="1200"/>
              </a:spcBef>
              <a:spcAft>
                <a:spcPts val="1200"/>
              </a:spcAft>
              <a:buNone/>
            </a:pPr>
            <a:r>
              <a:t/>
            </a:r>
            <a:endParaRPr/>
          </a:p>
        </p:txBody>
      </p:sp>
      <p:sp>
        <p:nvSpPr>
          <p:cNvPr id="208" name="Google Shape;208;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7"/>
          <p:cNvSpPr txBox="1"/>
          <p:nvPr>
            <p:ph idx="1" type="body"/>
          </p:nvPr>
        </p:nvSpPr>
        <p:spPr>
          <a:xfrm>
            <a:off x="311700" y="305050"/>
            <a:ext cx="8520600" cy="4263900"/>
          </a:xfrm>
          <a:prstGeom prst="rect">
            <a:avLst/>
          </a:prstGeom>
        </p:spPr>
        <p:txBody>
          <a:bodyPr anchorCtr="0" anchor="t" bIns="91425" lIns="91425" spcFirstLastPara="1" rIns="91425" wrap="square" tIns="91425">
            <a:normAutofit fontScale="85000" lnSpcReduction="20000"/>
          </a:bodyPr>
          <a:lstStyle/>
          <a:p>
            <a:pPr indent="-344290" lvl="0" marL="457200" rtl="0" algn="l">
              <a:lnSpc>
                <a:spcPct val="150000"/>
              </a:lnSpc>
              <a:spcBef>
                <a:spcPts val="1200"/>
              </a:spcBef>
              <a:spcAft>
                <a:spcPts val="0"/>
              </a:spcAft>
              <a:buClr>
                <a:schemeClr val="dk1"/>
              </a:buClr>
              <a:buSzPct val="100000"/>
              <a:buChar char="❖"/>
            </a:pPr>
            <a:r>
              <a:rPr lang="vi" sz="2143">
                <a:solidFill>
                  <a:schemeClr val="dk1"/>
                </a:solidFill>
              </a:rPr>
              <a:t>Tiến trình "TT10 Tham gia lớp học"</a:t>
            </a:r>
            <a:endParaRPr sz="2143">
              <a:solidFill>
                <a:schemeClr val="dk1"/>
              </a:solidFill>
            </a:endParaRPr>
          </a:p>
          <a:p>
            <a:pPr indent="-331590" lvl="1" marL="914400" rtl="0" algn="l">
              <a:lnSpc>
                <a:spcPct val="150000"/>
              </a:lnSpc>
              <a:spcBef>
                <a:spcPts val="0"/>
              </a:spcBef>
              <a:spcAft>
                <a:spcPts val="0"/>
              </a:spcAft>
              <a:buClr>
                <a:schemeClr val="dk1"/>
              </a:buClr>
              <a:buSzPct val="100000"/>
              <a:buChar char="➢"/>
            </a:pPr>
            <a:r>
              <a:rPr lang="vi" sz="1908">
                <a:solidFill>
                  <a:schemeClr val="dk1"/>
                </a:solidFill>
              </a:rPr>
              <a:t>Đầu vào: Thông tin lớp học</a:t>
            </a:r>
            <a:endParaRPr sz="1908">
              <a:solidFill>
                <a:schemeClr val="dk1"/>
              </a:solidFill>
            </a:endParaRPr>
          </a:p>
          <a:p>
            <a:pPr indent="-331590" lvl="1" marL="914400" rtl="0" algn="l">
              <a:lnSpc>
                <a:spcPct val="150000"/>
              </a:lnSpc>
              <a:spcBef>
                <a:spcPts val="0"/>
              </a:spcBef>
              <a:spcAft>
                <a:spcPts val="0"/>
              </a:spcAft>
              <a:buClr>
                <a:schemeClr val="dk1"/>
              </a:buClr>
              <a:buSzPct val="100000"/>
              <a:buChar char="➢"/>
            </a:pPr>
            <a:r>
              <a:rPr lang="vi" sz="1908">
                <a:solidFill>
                  <a:schemeClr val="dk1"/>
                </a:solidFill>
              </a:rPr>
              <a:t>Đầu ra: Thông báo đã tham gia lớp học</a:t>
            </a:r>
            <a:endParaRPr sz="1908">
              <a:solidFill>
                <a:schemeClr val="dk1"/>
              </a:solidFill>
            </a:endParaRPr>
          </a:p>
          <a:p>
            <a:pPr indent="-331590" lvl="1" marL="914400" rtl="0" algn="l">
              <a:lnSpc>
                <a:spcPct val="150000"/>
              </a:lnSpc>
              <a:spcBef>
                <a:spcPts val="0"/>
              </a:spcBef>
              <a:spcAft>
                <a:spcPts val="0"/>
              </a:spcAft>
              <a:buClr>
                <a:schemeClr val="dk1"/>
              </a:buClr>
              <a:buSzPct val="100000"/>
              <a:buChar char="➢"/>
            </a:pPr>
            <a:r>
              <a:rPr lang="vi" sz="1908">
                <a:solidFill>
                  <a:schemeClr val="dk1"/>
                </a:solidFill>
              </a:rPr>
              <a:t>Nội dung xử lý:</a:t>
            </a:r>
            <a:endParaRPr sz="1908">
              <a:solidFill>
                <a:schemeClr val="dk1"/>
              </a:solidFill>
            </a:endParaRPr>
          </a:p>
          <a:p>
            <a:pPr indent="-331590" lvl="2" marL="1371600" rtl="0" algn="l">
              <a:lnSpc>
                <a:spcPct val="150000"/>
              </a:lnSpc>
              <a:spcBef>
                <a:spcPts val="0"/>
              </a:spcBef>
              <a:spcAft>
                <a:spcPts val="0"/>
              </a:spcAft>
              <a:buClr>
                <a:schemeClr val="dk1"/>
              </a:buClr>
              <a:buSzPct val="100000"/>
              <a:buChar char="■"/>
            </a:pPr>
            <a:r>
              <a:rPr lang="vi" sz="1908">
                <a:solidFill>
                  <a:schemeClr val="dk1"/>
                </a:solidFill>
              </a:rPr>
              <a:t>Tìm kiếm thông tin lớp học trên hệ thống</a:t>
            </a:r>
            <a:endParaRPr sz="1908">
              <a:solidFill>
                <a:schemeClr val="dk1"/>
              </a:solidFill>
            </a:endParaRPr>
          </a:p>
          <a:p>
            <a:pPr indent="-331590" lvl="2" marL="1371600" rtl="0" algn="l">
              <a:lnSpc>
                <a:spcPct val="150000"/>
              </a:lnSpc>
              <a:spcBef>
                <a:spcPts val="0"/>
              </a:spcBef>
              <a:spcAft>
                <a:spcPts val="0"/>
              </a:spcAft>
              <a:buClr>
                <a:schemeClr val="dk1"/>
              </a:buClr>
              <a:buSzPct val="100000"/>
              <a:buChar char="■"/>
            </a:pPr>
            <a:r>
              <a:rPr lang="vi" sz="1908">
                <a:solidFill>
                  <a:schemeClr val="dk1"/>
                </a:solidFill>
              </a:rPr>
              <a:t>Nếu: tìm thấy lớp học</a:t>
            </a:r>
            <a:endParaRPr sz="1908">
              <a:solidFill>
                <a:schemeClr val="dk1"/>
              </a:solidFill>
            </a:endParaRPr>
          </a:p>
          <a:p>
            <a:pPr indent="-331590" lvl="3" marL="1828800" rtl="0" algn="l">
              <a:lnSpc>
                <a:spcPct val="150000"/>
              </a:lnSpc>
              <a:spcBef>
                <a:spcPts val="0"/>
              </a:spcBef>
              <a:spcAft>
                <a:spcPts val="0"/>
              </a:spcAft>
              <a:buClr>
                <a:schemeClr val="dk1"/>
              </a:buClr>
              <a:buSzPct val="100000"/>
              <a:buChar char="●"/>
            </a:pPr>
            <a:r>
              <a:rPr lang="vi" sz="1908">
                <a:solidFill>
                  <a:schemeClr val="dk1"/>
                </a:solidFill>
              </a:rPr>
              <a:t>Gửi yêu cầu tham gia lớp học tới cho giáo viên</a:t>
            </a:r>
            <a:endParaRPr sz="1908">
              <a:solidFill>
                <a:schemeClr val="dk1"/>
              </a:solidFill>
            </a:endParaRPr>
          </a:p>
          <a:p>
            <a:pPr indent="-331590" lvl="2" marL="1371600" rtl="0" algn="l">
              <a:lnSpc>
                <a:spcPct val="150000"/>
              </a:lnSpc>
              <a:spcBef>
                <a:spcPts val="0"/>
              </a:spcBef>
              <a:spcAft>
                <a:spcPts val="0"/>
              </a:spcAft>
              <a:buClr>
                <a:schemeClr val="dk1"/>
              </a:buClr>
              <a:buSzPct val="100000"/>
              <a:buChar char="■"/>
            </a:pPr>
            <a:r>
              <a:rPr lang="vi" sz="1908">
                <a:solidFill>
                  <a:schemeClr val="dk1"/>
                </a:solidFill>
              </a:rPr>
              <a:t>Nếu không tìm thấy lớp học:</a:t>
            </a:r>
            <a:endParaRPr sz="1908">
              <a:solidFill>
                <a:schemeClr val="dk1"/>
              </a:solidFill>
            </a:endParaRPr>
          </a:p>
          <a:p>
            <a:pPr indent="-331590" lvl="3" marL="1828800" rtl="0" algn="l">
              <a:lnSpc>
                <a:spcPct val="150000"/>
              </a:lnSpc>
              <a:spcBef>
                <a:spcPts val="0"/>
              </a:spcBef>
              <a:spcAft>
                <a:spcPts val="0"/>
              </a:spcAft>
              <a:buClr>
                <a:schemeClr val="dk1"/>
              </a:buClr>
              <a:buSzPct val="100000"/>
              <a:buChar char="●"/>
            </a:pPr>
            <a:r>
              <a:rPr lang="vi" sz="1908">
                <a:solidFill>
                  <a:schemeClr val="dk1"/>
                </a:solidFill>
              </a:rPr>
              <a:t>Gửi thông báo không tìm thấy lớp học có thông tin trên</a:t>
            </a:r>
            <a:endParaRPr sz="1908">
              <a:solidFill>
                <a:schemeClr val="dk1"/>
              </a:solidFill>
            </a:endParaRPr>
          </a:p>
          <a:p>
            <a:pPr indent="-331590" lvl="2" marL="1371600" rtl="0" algn="l">
              <a:lnSpc>
                <a:spcPct val="150000"/>
              </a:lnSpc>
              <a:spcBef>
                <a:spcPts val="0"/>
              </a:spcBef>
              <a:spcAft>
                <a:spcPts val="0"/>
              </a:spcAft>
              <a:buClr>
                <a:schemeClr val="dk1"/>
              </a:buClr>
              <a:buSzPct val="100000"/>
              <a:buChar char="■"/>
            </a:pPr>
            <a:r>
              <a:rPr lang="vi" sz="1908">
                <a:solidFill>
                  <a:schemeClr val="dk1"/>
                </a:solidFill>
              </a:rPr>
              <a:t>Nếu yêu cầu được chấp nhận:</a:t>
            </a:r>
            <a:endParaRPr sz="1908">
              <a:solidFill>
                <a:schemeClr val="dk1"/>
              </a:solidFill>
            </a:endParaRPr>
          </a:p>
          <a:p>
            <a:pPr indent="-331590" lvl="3" marL="1828800" rtl="0" algn="l">
              <a:lnSpc>
                <a:spcPct val="150000"/>
              </a:lnSpc>
              <a:spcBef>
                <a:spcPts val="0"/>
              </a:spcBef>
              <a:spcAft>
                <a:spcPts val="0"/>
              </a:spcAft>
              <a:buClr>
                <a:schemeClr val="dk1"/>
              </a:buClr>
              <a:buSzPct val="100000"/>
              <a:buChar char="●"/>
            </a:pPr>
            <a:r>
              <a:rPr lang="vi" sz="1908">
                <a:solidFill>
                  <a:schemeClr val="dk1"/>
                </a:solidFill>
              </a:rPr>
              <a:t>Thông báo học sinh đã được tham gia lớp học</a:t>
            </a:r>
            <a:endParaRPr sz="1908">
              <a:solidFill>
                <a:schemeClr val="dk1"/>
              </a:solidFill>
            </a:endParaRPr>
          </a:p>
          <a:p>
            <a:pPr indent="0" lvl="0" marL="0" rtl="0" algn="l">
              <a:spcBef>
                <a:spcPts val="1200"/>
              </a:spcBef>
              <a:spcAft>
                <a:spcPts val="1200"/>
              </a:spcAft>
              <a:buNone/>
            </a:pPr>
            <a:r>
              <a:t/>
            </a:r>
            <a:endParaRPr/>
          </a:p>
        </p:txBody>
      </p:sp>
      <p:sp>
        <p:nvSpPr>
          <p:cNvPr id="214" name="Google Shape;21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idx="1" type="body"/>
          </p:nvPr>
        </p:nvSpPr>
        <p:spPr>
          <a:xfrm>
            <a:off x="311700" y="238250"/>
            <a:ext cx="8520600" cy="47094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1200"/>
              </a:spcBef>
              <a:spcAft>
                <a:spcPts val="0"/>
              </a:spcAft>
              <a:buClr>
                <a:schemeClr val="dk1"/>
              </a:buClr>
              <a:buSzPts val="1700"/>
              <a:buChar char="❖"/>
            </a:pPr>
            <a:r>
              <a:rPr lang="vi" sz="1700">
                <a:solidFill>
                  <a:schemeClr val="dk1"/>
                </a:solidFill>
              </a:rPr>
              <a:t>Tiến trình "TT11 Đổi mật khẩu"</a:t>
            </a:r>
            <a:endParaRPr sz="1700">
              <a:solidFill>
                <a:schemeClr val="dk1"/>
              </a:solidFill>
            </a:endParaRPr>
          </a:p>
          <a:p>
            <a:pPr indent="-323850" lvl="1" marL="914400" rtl="0" algn="l">
              <a:lnSpc>
                <a:spcPct val="150000"/>
              </a:lnSpc>
              <a:spcBef>
                <a:spcPts val="0"/>
              </a:spcBef>
              <a:spcAft>
                <a:spcPts val="0"/>
              </a:spcAft>
              <a:buClr>
                <a:schemeClr val="dk1"/>
              </a:buClr>
              <a:buSzPts val="1500"/>
              <a:buChar char="➢"/>
            </a:pPr>
            <a:r>
              <a:rPr lang="vi" sz="1500">
                <a:solidFill>
                  <a:schemeClr val="dk1"/>
                </a:solidFill>
              </a:rPr>
              <a:t>Đầu vào:Yêu cầu đổi mật khẩu</a:t>
            </a:r>
            <a:endParaRPr sz="1500">
              <a:solidFill>
                <a:schemeClr val="dk1"/>
              </a:solidFill>
            </a:endParaRPr>
          </a:p>
          <a:p>
            <a:pPr indent="-323850" lvl="1" marL="914400" rtl="0" algn="l">
              <a:lnSpc>
                <a:spcPct val="150000"/>
              </a:lnSpc>
              <a:spcBef>
                <a:spcPts val="0"/>
              </a:spcBef>
              <a:spcAft>
                <a:spcPts val="0"/>
              </a:spcAft>
              <a:buClr>
                <a:schemeClr val="dk1"/>
              </a:buClr>
              <a:buSzPts val="1500"/>
              <a:buChar char="➢"/>
            </a:pPr>
            <a:r>
              <a:rPr lang="vi" sz="1500">
                <a:solidFill>
                  <a:schemeClr val="dk1"/>
                </a:solidFill>
              </a:rPr>
              <a:t>Đầu ra:Thông báo đổi mật khẩu thành công</a:t>
            </a:r>
            <a:endParaRPr sz="1500">
              <a:solidFill>
                <a:schemeClr val="dk1"/>
              </a:solidFill>
            </a:endParaRPr>
          </a:p>
          <a:p>
            <a:pPr indent="-323850" lvl="1" marL="914400" rtl="0" algn="l">
              <a:lnSpc>
                <a:spcPct val="150000"/>
              </a:lnSpc>
              <a:spcBef>
                <a:spcPts val="0"/>
              </a:spcBef>
              <a:spcAft>
                <a:spcPts val="0"/>
              </a:spcAft>
              <a:buClr>
                <a:schemeClr val="dk1"/>
              </a:buClr>
              <a:buSzPts val="1500"/>
              <a:buChar char="➢"/>
            </a:pPr>
            <a:r>
              <a:rPr lang="vi" sz="1500">
                <a:solidFill>
                  <a:schemeClr val="dk1"/>
                </a:solidFill>
              </a:rPr>
              <a:t>Nội dung xử lý:</a:t>
            </a:r>
            <a:endParaRPr sz="1500">
              <a:solidFill>
                <a:schemeClr val="dk1"/>
              </a:solidFill>
            </a:endParaRPr>
          </a:p>
          <a:p>
            <a:pPr indent="-323850" lvl="2" marL="1371600" rtl="0" algn="l">
              <a:lnSpc>
                <a:spcPct val="150000"/>
              </a:lnSpc>
              <a:spcBef>
                <a:spcPts val="0"/>
              </a:spcBef>
              <a:spcAft>
                <a:spcPts val="0"/>
              </a:spcAft>
              <a:buClr>
                <a:schemeClr val="dk1"/>
              </a:buClr>
              <a:buSzPts val="1500"/>
              <a:buChar char="■"/>
            </a:pPr>
            <a:r>
              <a:rPr lang="vi" sz="1500">
                <a:solidFill>
                  <a:schemeClr val="dk1"/>
                </a:solidFill>
              </a:rPr>
              <a:t>Lặp: Yêu cầu nhập mật khẩu cũ, mật khẩu mới và xác nhận mật khẩu</a:t>
            </a:r>
            <a:endParaRPr sz="1500">
              <a:solidFill>
                <a:schemeClr val="dk1"/>
              </a:solidFill>
            </a:endParaRPr>
          </a:p>
          <a:p>
            <a:pPr indent="-323850" lvl="2" marL="1371600" rtl="0" algn="l">
              <a:lnSpc>
                <a:spcPct val="150000"/>
              </a:lnSpc>
              <a:spcBef>
                <a:spcPts val="0"/>
              </a:spcBef>
              <a:spcAft>
                <a:spcPts val="0"/>
              </a:spcAft>
              <a:buClr>
                <a:schemeClr val="dk1"/>
              </a:buClr>
              <a:buSzPts val="1500"/>
              <a:buChar char="■"/>
            </a:pPr>
            <a:r>
              <a:rPr lang="vi" sz="1500">
                <a:solidFill>
                  <a:schemeClr val="dk1"/>
                </a:solidFill>
              </a:rPr>
              <a:t>Nếu mật khẩu cũ chưa chính xác:</a:t>
            </a:r>
            <a:endParaRPr sz="1500">
              <a:solidFill>
                <a:schemeClr val="dk1"/>
              </a:solidFill>
            </a:endParaRPr>
          </a:p>
          <a:p>
            <a:pPr indent="-323850" lvl="3" marL="1828800" rtl="0" algn="l">
              <a:lnSpc>
                <a:spcPct val="150000"/>
              </a:lnSpc>
              <a:spcBef>
                <a:spcPts val="0"/>
              </a:spcBef>
              <a:spcAft>
                <a:spcPts val="0"/>
              </a:spcAft>
              <a:buClr>
                <a:schemeClr val="dk1"/>
              </a:buClr>
              <a:buSzPts val="1500"/>
              <a:buChar char="●"/>
            </a:pPr>
            <a:r>
              <a:rPr lang="vi" sz="1500">
                <a:solidFill>
                  <a:schemeClr val="dk1"/>
                </a:solidFill>
              </a:rPr>
              <a:t>Thông báo mật khẩu chưa chính xác</a:t>
            </a:r>
            <a:endParaRPr sz="1500">
              <a:solidFill>
                <a:schemeClr val="dk1"/>
              </a:solidFill>
            </a:endParaRPr>
          </a:p>
          <a:p>
            <a:pPr indent="-323850" lvl="3" marL="1828800" rtl="0" algn="l">
              <a:lnSpc>
                <a:spcPct val="150000"/>
              </a:lnSpc>
              <a:spcBef>
                <a:spcPts val="0"/>
              </a:spcBef>
              <a:spcAft>
                <a:spcPts val="0"/>
              </a:spcAft>
              <a:buClr>
                <a:schemeClr val="dk1"/>
              </a:buClr>
              <a:buSzPts val="1500"/>
              <a:buChar char="●"/>
            </a:pPr>
            <a:r>
              <a:rPr lang="vi" sz="1500">
                <a:solidFill>
                  <a:schemeClr val="dk1"/>
                </a:solidFill>
              </a:rPr>
              <a:t>Tiếp tục vòng lặp</a:t>
            </a:r>
            <a:endParaRPr sz="1500">
              <a:solidFill>
                <a:schemeClr val="dk1"/>
              </a:solidFill>
            </a:endParaRPr>
          </a:p>
          <a:p>
            <a:pPr indent="-323850" lvl="2" marL="1371600" rtl="0" algn="l">
              <a:lnSpc>
                <a:spcPct val="150000"/>
              </a:lnSpc>
              <a:spcBef>
                <a:spcPts val="0"/>
              </a:spcBef>
              <a:spcAft>
                <a:spcPts val="0"/>
              </a:spcAft>
              <a:buClr>
                <a:schemeClr val="dk1"/>
              </a:buClr>
              <a:buSzPts val="1500"/>
              <a:buChar char="■"/>
            </a:pPr>
            <a:r>
              <a:rPr lang="vi" sz="1500">
                <a:solidFill>
                  <a:schemeClr val="dk1"/>
                </a:solidFill>
              </a:rPr>
              <a:t>Nếu xác nhận mật khẩu không giống với mật khẩu mới:</a:t>
            </a:r>
            <a:endParaRPr sz="1500">
              <a:solidFill>
                <a:schemeClr val="dk1"/>
              </a:solidFill>
            </a:endParaRPr>
          </a:p>
          <a:p>
            <a:pPr indent="-323850" lvl="3" marL="1828800" rtl="0" algn="l">
              <a:lnSpc>
                <a:spcPct val="150000"/>
              </a:lnSpc>
              <a:spcBef>
                <a:spcPts val="0"/>
              </a:spcBef>
              <a:spcAft>
                <a:spcPts val="0"/>
              </a:spcAft>
              <a:buClr>
                <a:schemeClr val="dk1"/>
              </a:buClr>
              <a:buSzPts val="1500"/>
              <a:buChar char="●"/>
            </a:pPr>
            <a:r>
              <a:rPr lang="vi" sz="1500">
                <a:solidFill>
                  <a:schemeClr val="dk1"/>
                </a:solidFill>
              </a:rPr>
              <a:t>Thông báo Xác nhận mật khẩu không khớp</a:t>
            </a:r>
            <a:endParaRPr sz="1500">
              <a:solidFill>
                <a:schemeClr val="dk1"/>
              </a:solidFill>
            </a:endParaRPr>
          </a:p>
          <a:p>
            <a:pPr indent="-323850" lvl="3" marL="1828800" rtl="0" algn="l">
              <a:lnSpc>
                <a:spcPct val="150000"/>
              </a:lnSpc>
              <a:spcBef>
                <a:spcPts val="0"/>
              </a:spcBef>
              <a:spcAft>
                <a:spcPts val="0"/>
              </a:spcAft>
              <a:buClr>
                <a:schemeClr val="dk1"/>
              </a:buClr>
              <a:buSzPts val="1500"/>
              <a:buChar char="●"/>
            </a:pPr>
            <a:r>
              <a:rPr lang="vi" sz="1500">
                <a:solidFill>
                  <a:schemeClr val="dk1"/>
                </a:solidFill>
              </a:rPr>
              <a:t>Tiếp tục vòng lặp</a:t>
            </a:r>
            <a:endParaRPr sz="1500">
              <a:solidFill>
                <a:schemeClr val="dk1"/>
              </a:solidFill>
            </a:endParaRPr>
          </a:p>
          <a:p>
            <a:pPr indent="-323850" lvl="2" marL="1371600" rtl="0" algn="l">
              <a:lnSpc>
                <a:spcPct val="150000"/>
              </a:lnSpc>
              <a:spcBef>
                <a:spcPts val="0"/>
              </a:spcBef>
              <a:spcAft>
                <a:spcPts val="0"/>
              </a:spcAft>
              <a:buClr>
                <a:schemeClr val="dk1"/>
              </a:buClr>
              <a:buSzPts val="1500"/>
              <a:buChar char="■"/>
            </a:pPr>
            <a:r>
              <a:rPr lang="vi" sz="1500">
                <a:solidFill>
                  <a:schemeClr val="dk1"/>
                </a:solidFill>
              </a:rPr>
              <a:t>Thay đổi mật khẩu</a:t>
            </a:r>
            <a:endParaRPr sz="1500">
              <a:solidFill>
                <a:schemeClr val="dk1"/>
              </a:solidFill>
            </a:endParaRPr>
          </a:p>
          <a:p>
            <a:pPr indent="-323850" lvl="2" marL="1371600" rtl="0" algn="l">
              <a:lnSpc>
                <a:spcPct val="150000"/>
              </a:lnSpc>
              <a:spcBef>
                <a:spcPts val="0"/>
              </a:spcBef>
              <a:spcAft>
                <a:spcPts val="0"/>
              </a:spcAft>
              <a:buClr>
                <a:schemeClr val="dk1"/>
              </a:buClr>
              <a:buSzPts val="1500"/>
              <a:buChar char="■"/>
            </a:pPr>
            <a:r>
              <a:rPr lang="vi" sz="1500">
                <a:solidFill>
                  <a:schemeClr val="dk1"/>
                </a:solidFill>
              </a:rPr>
              <a:t>Thông báo thay đổi mật khẩu thành công</a:t>
            </a:r>
            <a:endParaRPr sz="1500">
              <a:solidFill>
                <a:schemeClr val="dk1"/>
              </a:solidFill>
            </a:endParaRPr>
          </a:p>
        </p:txBody>
      </p:sp>
      <p:sp>
        <p:nvSpPr>
          <p:cNvPr id="220" name="Google Shape;220;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idx="1" type="body"/>
          </p:nvPr>
        </p:nvSpPr>
        <p:spPr>
          <a:xfrm>
            <a:off x="311700" y="260525"/>
            <a:ext cx="8520600" cy="43083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1200"/>
              </a:spcBef>
              <a:spcAft>
                <a:spcPts val="0"/>
              </a:spcAft>
              <a:buClr>
                <a:schemeClr val="dk1"/>
              </a:buClr>
              <a:buSzPts val="1800"/>
              <a:buChar char="❖"/>
            </a:pPr>
            <a:r>
              <a:rPr lang="vi">
                <a:solidFill>
                  <a:schemeClr val="dk1"/>
                </a:solidFill>
              </a:rPr>
              <a:t>Tiến trình "TT12 Cập nhật thông tin người dùng"</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vào:Yêu cầu cập nhật thông tin</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ra:Thông báo cập nhật thông tin thành công</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Nội dung xử lý:</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Lặp: Hiển thị mẫu biểu chứa thông tin người dùng như Tên, Ngày sinh, Tên trường, lớp, số điện thoại,... và yêu cầu người dùng nhập thông tin</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Nếu thông tin người dùng nhập đã đúng chuẩn:</a:t>
            </a:r>
            <a:endParaRPr sz="1600">
              <a:solidFill>
                <a:schemeClr val="dk1"/>
              </a:solidFill>
            </a:endParaRPr>
          </a:p>
          <a:p>
            <a:pPr indent="-330200" lvl="3" marL="1828800" rtl="0" algn="l">
              <a:lnSpc>
                <a:spcPct val="150000"/>
              </a:lnSpc>
              <a:spcBef>
                <a:spcPts val="0"/>
              </a:spcBef>
              <a:spcAft>
                <a:spcPts val="0"/>
              </a:spcAft>
              <a:buClr>
                <a:schemeClr val="dk1"/>
              </a:buClr>
              <a:buSzPts val="1600"/>
              <a:buChar char="●"/>
            </a:pPr>
            <a:r>
              <a:rPr lang="vi" sz="1600">
                <a:solidFill>
                  <a:schemeClr val="dk1"/>
                </a:solidFill>
              </a:rPr>
              <a:t>Cập nhật lại thông tin lên hệ thống</a:t>
            </a:r>
            <a:endParaRPr sz="1600">
              <a:solidFill>
                <a:schemeClr val="dk1"/>
              </a:solidFill>
            </a:endParaRPr>
          </a:p>
          <a:p>
            <a:pPr indent="-330200" lvl="3" marL="1828800" rtl="0" algn="l">
              <a:lnSpc>
                <a:spcPct val="150000"/>
              </a:lnSpc>
              <a:spcBef>
                <a:spcPts val="0"/>
              </a:spcBef>
              <a:spcAft>
                <a:spcPts val="0"/>
              </a:spcAft>
              <a:buClr>
                <a:schemeClr val="dk1"/>
              </a:buClr>
              <a:buSzPts val="1600"/>
              <a:buChar char="●"/>
            </a:pPr>
            <a:r>
              <a:rPr lang="vi" sz="1600">
                <a:solidFill>
                  <a:schemeClr val="dk1"/>
                </a:solidFill>
              </a:rPr>
              <a:t>Thông báo cập nhật thông tin thành công</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Nếu thông tin chưa đúng chuẩn: Tiếp tục vòng lặp</a:t>
            </a:r>
            <a:endParaRPr sz="1600">
              <a:solidFill>
                <a:schemeClr val="dk1"/>
              </a:solidFill>
            </a:endParaRPr>
          </a:p>
          <a:p>
            <a:pPr indent="0" lvl="0" marL="0" rtl="0" algn="l">
              <a:spcBef>
                <a:spcPts val="1200"/>
              </a:spcBef>
              <a:spcAft>
                <a:spcPts val="1200"/>
              </a:spcAft>
              <a:buNone/>
            </a:pPr>
            <a:r>
              <a:t/>
            </a:r>
            <a:endParaRPr/>
          </a:p>
        </p:txBody>
      </p:sp>
      <p:sp>
        <p:nvSpPr>
          <p:cNvPr id="226" name="Google Shape;22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idx="1" type="body"/>
          </p:nvPr>
        </p:nvSpPr>
        <p:spPr>
          <a:xfrm>
            <a:off x="311700" y="249375"/>
            <a:ext cx="8520600" cy="4764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1200"/>
              </a:spcBef>
              <a:spcAft>
                <a:spcPts val="0"/>
              </a:spcAft>
              <a:buClr>
                <a:schemeClr val="dk1"/>
              </a:buClr>
              <a:buSzPts val="1400"/>
              <a:buChar char="❖"/>
            </a:pPr>
            <a:r>
              <a:rPr b="1" i="1" lang="vi" sz="1400">
                <a:solidFill>
                  <a:schemeClr val="dk1"/>
                </a:solidFill>
              </a:rPr>
              <a:t>Tiến trình "TT13 Đăng ký tài khoản"</a:t>
            </a:r>
            <a:endParaRPr b="1" i="1"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vi" sz="1400">
                <a:solidFill>
                  <a:schemeClr val="dk1"/>
                </a:solidFill>
              </a:rPr>
              <a:t>Đầu vào:Yêu cầu đăng ký tài khoản</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vi" sz="1400">
                <a:solidFill>
                  <a:schemeClr val="dk1"/>
                </a:solidFill>
              </a:rPr>
              <a:t>Đầu ra:Thông báo đăng ký tài khoản thành không</a:t>
            </a:r>
            <a:endParaRPr sz="1400">
              <a:solidFill>
                <a:schemeClr val="dk1"/>
              </a:solidFill>
            </a:endParaRPr>
          </a:p>
          <a:p>
            <a:pPr indent="-317500" lvl="1" marL="914400" rtl="0" algn="l">
              <a:lnSpc>
                <a:spcPct val="150000"/>
              </a:lnSpc>
              <a:spcBef>
                <a:spcPts val="0"/>
              </a:spcBef>
              <a:spcAft>
                <a:spcPts val="0"/>
              </a:spcAft>
              <a:buClr>
                <a:schemeClr val="dk1"/>
              </a:buClr>
              <a:buSzPts val="1400"/>
              <a:buChar char="➢"/>
            </a:pPr>
            <a:r>
              <a:rPr lang="vi" sz="1400">
                <a:solidFill>
                  <a:schemeClr val="dk1"/>
                </a:solidFill>
              </a:rPr>
              <a:t>Nội dung xử lý:</a:t>
            </a:r>
            <a:endParaRPr sz="1400">
              <a:solidFill>
                <a:schemeClr val="dk1"/>
              </a:solidFill>
            </a:endParaRPr>
          </a:p>
          <a:p>
            <a:pPr indent="-317500" lvl="2" marL="1371600" rtl="0" algn="l">
              <a:lnSpc>
                <a:spcPct val="150000"/>
              </a:lnSpc>
              <a:spcBef>
                <a:spcPts val="0"/>
              </a:spcBef>
              <a:spcAft>
                <a:spcPts val="0"/>
              </a:spcAft>
              <a:buClr>
                <a:schemeClr val="dk1"/>
              </a:buClr>
              <a:buSzPts val="1400"/>
              <a:buChar char="■"/>
            </a:pPr>
            <a:r>
              <a:rPr lang="vi" sz="1400">
                <a:solidFill>
                  <a:schemeClr val="dk1"/>
                </a:solidFill>
              </a:rPr>
              <a:t>Yêu cầu người dùng nhập email đăng ký và mật khẩu</a:t>
            </a:r>
            <a:endParaRPr sz="1400">
              <a:solidFill>
                <a:schemeClr val="dk1"/>
              </a:solidFill>
            </a:endParaRPr>
          </a:p>
          <a:p>
            <a:pPr indent="-317500" lvl="2" marL="1371600" rtl="0" algn="l">
              <a:lnSpc>
                <a:spcPct val="150000"/>
              </a:lnSpc>
              <a:spcBef>
                <a:spcPts val="0"/>
              </a:spcBef>
              <a:spcAft>
                <a:spcPts val="0"/>
              </a:spcAft>
              <a:buClr>
                <a:schemeClr val="dk1"/>
              </a:buClr>
              <a:buSzPts val="1400"/>
              <a:buChar char="■"/>
            </a:pPr>
            <a:r>
              <a:rPr lang="vi" sz="1400">
                <a:solidFill>
                  <a:schemeClr val="dk1"/>
                </a:solidFill>
              </a:rPr>
              <a:t>Nếu email đã được đăng ký:</a:t>
            </a:r>
            <a:endParaRPr>
              <a:solidFill>
                <a:schemeClr val="dk1"/>
              </a:solidFill>
            </a:endParaRPr>
          </a:p>
          <a:p>
            <a:pPr indent="-317500" lvl="3" marL="1828800" rtl="0" algn="l">
              <a:lnSpc>
                <a:spcPct val="150000"/>
              </a:lnSpc>
              <a:spcBef>
                <a:spcPts val="0"/>
              </a:spcBef>
              <a:spcAft>
                <a:spcPts val="0"/>
              </a:spcAft>
              <a:buClr>
                <a:schemeClr val="dk1"/>
              </a:buClr>
              <a:buSzPts val="1400"/>
              <a:buChar char="●"/>
            </a:pPr>
            <a:r>
              <a:rPr lang="vi" sz="1400">
                <a:solidFill>
                  <a:schemeClr val="dk1"/>
                </a:solidFill>
              </a:rPr>
              <a:t>Thông báo email đã được đăng k</a:t>
            </a:r>
            <a:r>
              <a:rPr lang="vi" sz="1400">
                <a:solidFill>
                  <a:schemeClr val="dk1"/>
                </a:solidFill>
              </a:rPr>
              <a:t>ý</a:t>
            </a:r>
            <a:endParaRPr sz="1400">
              <a:solidFill>
                <a:schemeClr val="dk1"/>
              </a:solidFill>
            </a:endParaRPr>
          </a:p>
          <a:p>
            <a:pPr indent="-317500" lvl="2" marL="1371600" rtl="0" algn="l">
              <a:lnSpc>
                <a:spcPct val="150000"/>
              </a:lnSpc>
              <a:spcBef>
                <a:spcPts val="0"/>
              </a:spcBef>
              <a:spcAft>
                <a:spcPts val="0"/>
              </a:spcAft>
              <a:buClr>
                <a:schemeClr val="dk1"/>
              </a:buClr>
              <a:buSzPts val="1400"/>
              <a:buChar char="■"/>
            </a:pPr>
            <a:r>
              <a:rPr lang="vi" sz="1400">
                <a:solidFill>
                  <a:schemeClr val="dk1"/>
                </a:solidFill>
              </a:rPr>
              <a:t>Nếu email không hợp lệ:</a:t>
            </a:r>
            <a:endParaRPr>
              <a:solidFill>
                <a:schemeClr val="dk1"/>
              </a:solidFill>
            </a:endParaRPr>
          </a:p>
          <a:p>
            <a:pPr indent="-317500" lvl="3" marL="1828800" rtl="0" algn="l">
              <a:lnSpc>
                <a:spcPct val="150000"/>
              </a:lnSpc>
              <a:spcBef>
                <a:spcPts val="0"/>
              </a:spcBef>
              <a:spcAft>
                <a:spcPts val="0"/>
              </a:spcAft>
              <a:buClr>
                <a:schemeClr val="dk1"/>
              </a:buClr>
              <a:buSzPts val="1400"/>
              <a:buChar char="●"/>
            </a:pPr>
            <a:r>
              <a:rPr lang="vi" sz="1400">
                <a:solidFill>
                  <a:schemeClr val="dk1"/>
                </a:solidFill>
              </a:rPr>
              <a:t>Thông báo email không hợp lệ.</a:t>
            </a:r>
            <a:endParaRPr sz="1400">
              <a:solidFill>
                <a:schemeClr val="dk1"/>
              </a:solidFill>
            </a:endParaRPr>
          </a:p>
          <a:p>
            <a:pPr indent="-317500" lvl="2" marL="1371600" rtl="0" algn="l">
              <a:lnSpc>
                <a:spcPct val="150000"/>
              </a:lnSpc>
              <a:spcBef>
                <a:spcPts val="0"/>
              </a:spcBef>
              <a:spcAft>
                <a:spcPts val="0"/>
              </a:spcAft>
              <a:buClr>
                <a:schemeClr val="dk1"/>
              </a:buClr>
              <a:buSzPts val="1400"/>
              <a:buChar char="■"/>
            </a:pPr>
            <a:r>
              <a:rPr lang="vi" sz="1400">
                <a:solidFill>
                  <a:schemeClr val="dk1"/>
                </a:solidFill>
              </a:rPr>
              <a:t>Nếu mật khẩu quá ngắn, yếu:</a:t>
            </a:r>
            <a:endParaRPr>
              <a:solidFill>
                <a:schemeClr val="dk1"/>
              </a:solidFill>
            </a:endParaRPr>
          </a:p>
          <a:p>
            <a:pPr indent="-317500" lvl="3" marL="1828800" rtl="0" algn="l">
              <a:lnSpc>
                <a:spcPct val="150000"/>
              </a:lnSpc>
              <a:spcBef>
                <a:spcPts val="0"/>
              </a:spcBef>
              <a:spcAft>
                <a:spcPts val="0"/>
              </a:spcAft>
              <a:buClr>
                <a:schemeClr val="dk1"/>
              </a:buClr>
              <a:buSzPts val="1400"/>
              <a:buChar char="●"/>
            </a:pPr>
            <a:r>
              <a:rPr lang="vi" sz="1400">
                <a:solidFill>
                  <a:schemeClr val="dk1"/>
                </a:solidFill>
              </a:rPr>
              <a:t>Thông báo mật khẩu không hợp lệ</a:t>
            </a:r>
            <a:endParaRPr sz="1400">
              <a:solidFill>
                <a:schemeClr val="dk1"/>
              </a:solidFill>
            </a:endParaRPr>
          </a:p>
          <a:p>
            <a:pPr indent="-317500" lvl="2" marL="1371600" rtl="0" algn="l">
              <a:lnSpc>
                <a:spcPct val="150000"/>
              </a:lnSpc>
              <a:spcBef>
                <a:spcPts val="0"/>
              </a:spcBef>
              <a:spcAft>
                <a:spcPts val="0"/>
              </a:spcAft>
              <a:buClr>
                <a:schemeClr val="dk1"/>
              </a:buClr>
              <a:buSzPts val="1400"/>
              <a:buChar char="■"/>
            </a:pPr>
            <a:r>
              <a:rPr lang="vi" sz="1400">
                <a:solidFill>
                  <a:schemeClr val="dk1"/>
                </a:solidFill>
              </a:rPr>
              <a:t>Nếu email hợp lệ và mật khẩu hợp lệ:</a:t>
            </a:r>
            <a:endParaRPr>
              <a:solidFill>
                <a:schemeClr val="dk1"/>
              </a:solidFill>
            </a:endParaRPr>
          </a:p>
          <a:p>
            <a:pPr indent="-317500" lvl="3" marL="1828800" rtl="0" algn="l">
              <a:lnSpc>
                <a:spcPct val="150000"/>
              </a:lnSpc>
              <a:spcBef>
                <a:spcPts val="0"/>
              </a:spcBef>
              <a:spcAft>
                <a:spcPts val="0"/>
              </a:spcAft>
              <a:buClr>
                <a:schemeClr val="dk1"/>
              </a:buClr>
              <a:buSzPts val="1400"/>
              <a:buChar char="●"/>
            </a:pPr>
            <a:r>
              <a:rPr lang="vi" sz="1400">
                <a:solidFill>
                  <a:schemeClr val="dk1"/>
                </a:solidFill>
              </a:rPr>
              <a:t>Tạo tài khoản mới dựa trên email và mật khẩu</a:t>
            </a:r>
            <a:endParaRPr>
              <a:solidFill>
                <a:schemeClr val="dk1"/>
              </a:solidFill>
            </a:endParaRPr>
          </a:p>
          <a:p>
            <a:pPr indent="-317500" lvl="3" marL="1828800" rtl="0" algn="l">
              <a:lnSpc>
                <a:spcPct val="150000"/>
              </a:lnSpc>
              <a:spcBef>
                <a:spcPts val="0"/>
              </a:spcBef>
              <a:spcAft>
                <a:spcPts val="0"/>
              </a:spcAft>
              <a:buClr>
                <a:schemeClr val="dk1"/>
              </a:buClr>
              <a:buSzPts val="1400"/>
              <a:buChar char="●"/>
            </a:pPr>
            <a:r>
              <a:rPr lang="vi" sz="1400">
                <a:solidFill>
                  <a:schemeClr val="dk1"/>
                </a:solidFill>
              </a:rPr>
              <a:t>Thông báo tạo tài khoản thành công</a:t>
            </a:r>
            <a:endParaRPr sz="1400"/>
          </a:p>
        </p:txBody>
      </p:sp>
      <p:sp>
        <p:nvSpPr>
          <p:cNvPr id="232" name="Google Shape;232;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ph idx="1" type="body"/>
          </p:nvPr>
        </p:nvSpPr>
        <p:spPr>
          <a:xfrm>
            <a:off x="311700" y="193725"/>
            <a:ext cx="8520600" cy="43752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vi">
                <a:solidFill>
                  <a:schemeClr val="dk1"/>
                </a:solidFill>
              </a:rPr>
              <a:t>Tiến trình “TT14: Trao đổi với sinh viên”</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vào: tin nhắn của sinh viên cho giáo viên</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Đầu ra: tin nhắn trả lời của giáo viên cho sinh viên</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Nội dung xử lý: 	</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Lặp: tiếp nhận tin nhắn của sinh viên</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Đến khi: không còn tin nhắn của sinh viên</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Nếu: sinh viên hỏi các vấn đề liên quan đến môn học</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Thì: giáo viên sẽ giải đáp các thắc mắc của sinh viên</a:t>
            </a:r>
            <a:endParaRPr sz="1600">
              <a:solidFill>
                <a:schemeClr val="dk1"/>
              </a:solidFill>
            </a:endParaRPr>
          </a:p>
          <a:p>
            <a:pPr indent="-330200" lvl="2" marL="1371600" rtl="0" algn="l">
              <a:lnSpc>
                <a:spcPct val="150000"/>
              </a:lnSpc>
              <a:spcBef>
                <a:spcPts val="0"/>
              </a:spcBef>
              <a:spcAft>
                <a:spcPts val="0"/>
              </a:spcAft>
              <a:buClr>
                <a:schemeClr val="dk1"/>
              </a:buClr>
              <a:buSzPts val="1600"/>
              <a:buChar char="■"/>
            </a:pPr>
            <a:r>
              <a:rPr lang="vi" sz="1600">
                <a:solidFill>
                  <a:schemeClr val="dk1"/>
                </a:solidFill>
              </a:rPr>
              <a:t>Tin nhắn sẽ được lưu lại trên hệ thống</a:t>
            </a:r>
            <a:endParaRPr sz="1600">
              <a:solidFill>
                <a:schemeClr val="dk1"/>
              </a:solidFill>
            </a:endParaRPr>
          </a:p>
          <a:p>
            <a:pPr indent="0" lvl="0" marL="0" rtl="0" algn="l">
              <a:spcBef>
                <a:spcPts val="1200"/>
              </a:spcBef>
              <a:spcAft>
                <a:spcPts val="1200"/>
              </a:spcAft>
              <a:buNone/>
            </a:pPr>
            <a:r>
              <a:t/>
            </a:r>
            <a:endParaRPr sz="1600"/>
          </a:p>
        </p:txBody>
      </p:sp>
      <p:sp>
        <p:nvSpPr>
          <p:cNvPr id="238" name="Google Shape;23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UcPeriod"/>
            </a:pPr>
            <a:r>
              <a:rPr lang="vi"/>
              <a:t>Khảo sát bài toán quản lý lớp môn học</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vi">
                <a:solidFill>
                  <a:schemeClr val="dk1"/>
                </a:solidFill>
              </a:rPr>
              <a:t>Tên đề tài: Xây dựng phần mềm quản lý lớp môn học: Phân hệ 1 hỗ trợ giáo viên, Phân hệ 2 hỗ trợ sinh viên.</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vi">
                <a:solidFill>
                  <a:schemeClr val="dk1"/>
                </a:solidFill>
              </a:rPr>
              <a:t>Mục tiêu của đề tài là tạo một phần mềm có các chức năng:</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Quản lý dữ liệu lớp môn học, tài liệu môn học</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Nộp bài tập, thống kê dữ liệu</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Trở thành kênh liên lạc giữa giáo viên và sinh viên</a:t>
            </a:r>
            <a:endParaRPr sz="1600">
              <a:solidFill>
                <a:schemeClr val="dk1"/>
              </a:solidFill>
            </a:endParaRPr>
          </a:p>
        </p:txBody>
      </p:sp>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III.	Mô hình dữ liệu của hệ thống	</a:t>
            </a:r>
            <a:endParaRPr/>
          </a:p>
        </p:txBody>
      </p:sp>
      <p:sp>
        <p:nvSpPr>
          <p:cNvPr id="244" name="Google Shape;24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vi">
                <a:solidFill>
                  <a:schemeClr val="dk1"/>
                </a:solidFill>
              </a:rPr>
              <a:t>Mô hình dữ liệu ban đầu</a:t>
            </a:r>
            <a:endParaRPr>
              <a:solidFill>
                <a:schemeClr val="dk1"/>
              </a:solidFill>
            </a:endParaRPr>
          </a:p>
          <a:p>
            <a:pPr indent="0" lvl="0" marL="457200" rtl="0" algn="l">
              <a:spcBef>
                <a:spcPts val="1200"/>
              </a:spcBef>
              <a:spcAft>
                <a:spcPts val="0"/>
              </a:spcAft>
              <a:buNone/>
            </a:pPr>
            <a:r>
              <a:t/>
            </a:r>
            <a:endParaRPr>
              <a:solidFill>
                <a:schemeClr val="dk1"/>
              </a:solidFill>
            </a:endParaRPr>
          </a:p>
          <a:p>
            <a:pPr indent="0" lvl="0" marL="457200" rtl="0" algn="l">
              <a:spcBef>
                <a:spcPts val="1200"/>
              </a:spcBef>
              <a:spcAft>
                <a:spcPts val="1200"/>
              </a:spcAft>
              <a:buNone/>
            </a:pPr>
            <a:r>
              <a:t/>
            </a:r>
            <a:endParaRPr>
              <a:solidFill>
                <a:schemeClr val="dk1"/>
              </a:solidFill>
            </a:endParaRPr>
          </a:p>
        </p:txBody>
      </p:sp>
      <p:pic>
        <p:nvPicPr>
          <p:cNvPr id="245" name="Google Shape;245;p42"/>
          <p:cNvPicPr preferRelativeResize="0"/>
          <p:nvPr/>
        </p:nvPicPr>
        <p:blipFill>
          <a:blip r:embed="rId3">
            <a:alphaModFix/>
          </a:blip>
          <a:stretch>
            <a:fillRect/>
          </a:stretch>
        </p:blipFill>
        <p:spPr>
          <a:xfrm>
            <a:off x="735375" y="1547975"/>
            <a:ext cx="3624325" cy="2979025"/>
          </a:xfrm>
          <a:prstGeom prst="rect">
            <a:avLst/>
          </a:prstGeom>
          <a:noFill/>
          <a:ln>
            <a:noFill/>
          </a:ln>
        </p:spPr>
      </p:pic>
      <p:sp>
        <p:nvSpPr>
          <p:cNvPr id="246" name="Google Shape;24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3"/>
          <p:cNvSpPr txBox="1"/>
          <p:nvPr>
            <p:ph idx="1" type="body"/>
          </p:nvPr>
        </p:nvSpPr>
        <p:spPr>
          <a:xfrm>
            <a:off x="311700" y="297275"/>
            <a:ext cx="8520600" cy="4271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chemeClr val="dk1"/>
                </a:solidFill>
              </a:rPr>
              <a:t>Mô hình:</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52" name="Google Shape;252;p43"/>
          <p:cNvPicPr preferRelativeResize="0"/>
          <p:nvPr/>
        </p:nvPicPr>
        <p:blipFill>
          <a:blip r:embed="rId3">
            <a:alphaModFix/>
          </a:blip>
          <a:stretch>
            <a:fillRect/>
          </a:stretch>
        </p:blipFill>
        <p:spPr>
          <a:xfrm>
            <a:off x="1451224" y="113300"/>
            <a:ext cx="6395049" cy="4271700"/>
          </a:xfrm>
          <a:prstGeom prst="rect">
            <a:avLst/>
          </a:prstGeom>
          <a:noFill/>
          <a:ln>
            <a:noFill/>
          </a:ln>
        </p:spPr>
      </p:pic>
      <p:sp>
        <p:nvSpPr>
          <p:cNvPr id="253" name="Google Shape;25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vi"/>
              <a:t>III. Mô hình dữ liệu của hệ thống</a:t>
            </a:r>
            <a:endParaRPr/>
          </a:p>
        </p:txBody>
      </p:sp>
      <p:sp>
        <p:nvSpPr>
          <p:cNvPr id="259" name="Google Shape;259;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III.	Mô hình dữ liệu của hệ thống	</a:t>
            </a:r>
            <a:endParaRPr/>
          </a:p>
          <a:p>
            <a:pPr indent="0" lvl="0" marL="0" rtl="0" algn="l">
              <a:spcBef>
                <a:spcPts val="0"/>
              </a:spcBef>
              <a:spcAft>
                <a:spcPts val="0"/>
              </a:spcAft>
              <a:buNone/>
            </a:pPr>
            <a:r>
              <a:t/>
            </a:r>
            <a:endParaRPr/>
          </a:p>
        </p:txBody>
      </p:sp>
      <p:sp>
        <p:nvSpPr>
          <p:cNvPr id="265" name="Google Shape;26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vi">
                <a:solidFill>
                  <a:schemeClr val="dk1"/>
                </a:solidFill>
              </a:rPr>
              <a:t>2.	Chuẩn hóa dữ liệu</a:t>
            </a:r>
            <a:endParaRPr>
              <a:solidFill>
                <a:schemeClr val="dk1"/>
              </a:solidFill>
            </a:endParaRPr>
          </a:p>
          <a:p>
            <a:pPr indent="-342900" lvl="0" marL="457200" rtl="0" algn="l">
              <a:lnSpc>
                <a:spcPct val="150000"/>
              </a:lnSpc>
              <a:spcBef>
                <a:spcPts val="1200"/>
              </a:spcBef>
              <a:spcAft>
                <a:spcPts val="0"/>
              </a:spcAft>
              <a:buClr>
                <a:schemeClr val="dk1"/>
              </a:buClr>
              <a:buSzPts val="1800"/>
              <a:buChar char="❖"/>
            </a:pPr>
            <a:r>
              <a:rPr lang="vi">
                <a:solidFill>
                  <a:schemeClr val="dk1"/>
                </a:solidFill>
              </a:rPr>
              <a:t>Bước 1: </a:t>
            </a:r>
            <a:r>
              <a:rPr lang="vi">
                <a:solidFill>
                  <a:schemeClr val="dk1"/>
                </a:solidFill>
              </a:rPr>
              <a:t>Chuyển đổi ERD mở rộng về ERD kinh điển</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Đánh dấu (*) thuộc tính đa trị và xử lý kiểu thuộc tính đa trị của kiểu thực thể</a:t>
            </a:r>
            <a:endParaRPr sz="1600">
              <a:solidFill>
                <a:schemeClr val="dk1"/>
              </a:solidFill>
            </a:endParaRPr>
          </a:p>
          <a:p>
            <a:pPr indent="-330200" lvl="1" marL="914400" rtl="0" algn="l">
              <a:spcBef>
                <a:spcPts val="0"/>
              </a:spcBef>
              <a:spcAft>
                <a:spcPts val="0"/>
              </a:spcAft>
              <a:buClr>
                <a:schemeClr val="dk1"/>
              </a:buClr>
              <a:buSzPts val="1600"/>
              <a:buChar char="➢"/>
            </a:pPr>
            <a:r>
              <a:rPr lang="vi" sz="1600">
                <a:solidFill>
                  <a:schemeClr val="dk1"/>
                </a:solidFill>
              </a:rPr>
              <a:t>Xác định khóa cho kiểu thực thể chính</a:t>
            </a:r>
            <a:endParaRPr sz="1600">
              <a:solidFill>
                <a:schemeClr val="dk1"/>
              </a:solidFill>
            </a:endParaRPr>
          </a:p>
        </p:txBody>
      </p:sp>
      <p:sp>
        <p:nvSpPr>
          <p:cNvPr id="266" name="Google Shape;26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III.	Mô hình dữ liệu của hệ thống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72" name="Google Shape;272;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1200"/>
              </a:spcBef>
              <a:spcAft>
                <a:spcPts val="0"/>
              </a:spcAft>
              <a:buClr>
                <a:schemeClr val="dk1"/>
              </a:buClr>
              <a:buSzPts val="1800"/>
              <a:buChar char="❖"/>
            </a:pPr>
            <a:r>
              <a:rPr lang="vi">
                <a:solidFill>
                  <a:schemeClr val="dk1"/>
                </a:solidFill>
              </a:rPr>
              <a:t>Bước 2: Chuyển đổi từ ERD kinh điển về ERD hạn chế</a:t>
            </a:r>
            <a:endParaRPr>
              <a:solidFill>
                <a:schemeClr val="dk1"/>
              </a:solidFill>
            </a:endParaRPr>
          </a:p>
          <a:p>
            <a:pPr indent="-330200" lvl="1" marL="914400" rtl="0" algn="just">
              <a:lnSpc>
                <a:spcPct val="150000"/>
              </a:lnSpc>
              <a:spcBef>
                <a:spcPts val="0"/>
              </a:spcBef>
              <a:spcAft>
                <a:spcPts val="0"/>
              </a:spcAft>
              <a:buClr>
                <a:schemeClr val="dk1"/>
              </a:buClr>
              <a:buSzPts val="1600"/>
              <a:buChar char="➢"/>
            </a:pPr>
            <a:r>
              <a:rPr lang="vi" sz="1600">
                <a:solidFill>
                  <a:schemeClr val="dk1"/>
                </a:solidFill>
              </a:rPr>
              <a:t>Xử lý liên kết 2 ngôi 1 - 1</a:t>
            </a:r>
            <a:endParaRPr sz="1600">
              <a:solidFill>
                <a:schemeClr val="dk1"/>
              </a:solidFill>
            </a:endParaRPr>
          </a:p>
          <a:p>
            <a:pPr indent="-330200" lvl="1" marL="914400" rtl="0" algn="just">
              <a:lnSpc>
                <a:spcPct val="150000"/>
              </a:lnSpc>
              <a:spcBef>
                <a:spcPts val="0"/>
              </a:spcBef>
              <a:spcAft>
                <a:spcPts val="0"/>
              </a:spcAft>
              <a:buClr>
                <a:schemeClr val="dk1"/>
              </a:buClr>
              <a:buSzPts val="1600"/>
              <a:buChar char="➢"/>
            </a:pPr>
            <a:r>
              <a:rPr lang="vi" sz="1600">
                <a:solidFill>
                  <a:schemeClr val="dk1"/>
                </a:solidFill>
              </a:rPr>
              <a:t>Xử lý liên kết 2 ngôi nhiều-nhiều</a:t>
            </a:r>
            <a:endParaRPr sz="1600">
              <a:solidFill>
                <a:schemeClr val="dk1"/>
              </a:solidFill>
            </a:endParaRPr>
          </a:p>
          <a:p>
            <a:pPr indent="-330200" lvl="1" marL="914400" rtl="0" algn="just">
              <a:lnSpc>
                <a:spcPct val="150000"/>
              </a:lnSpc>
              <a:spcBef>
                <a:spcPts val="0"/>
              </a:spcBef>
              <a:spcAft>
                <a:spcPts val="0"/>
              </a:spcAft>
              <a:buClr>
                <a:schemeClr val="dk1"/>
              </a:buClr>
              <a:buSzPts val="1600"/>
              <a:buChar char="➢"/>
            </a:pPr>
            <a:r>
              <a:rPr lang="vi" sz="1600">
                <a:solidFill>
                  <a:schemeClr val="dk1"/>
                </a:solidFill>
              </a:rPr>
              <a:t>Xác định kiểu thuộc tính kết nối(Khóa ngoài)</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Xác định khoá chính, khoá ngoài của kiểu thực thể</a:t>
            </a:r>
            <a:endParaRPr sz="1600">
              <a:solidFill>
                <a:schemeClr val="dk1"/>
              </a:solidFill>
            </a:endParaRPr>
          </a:p>
          <a:p>
            <a:pPr indent="0" lvl="0" marL="0" rtl="0" algn="l">
              <a:spcBef>
                <a:spcPts val="1200"/>
              </a:spcBef>
              <a:spcAft>
                <a:spcPts val="1200"/>
              </a:spcAft>
              <a:buNone/>
            </a:pPr>
            <a:r>
              <a:t/>
            </a:r>
            <a:endParaRPr/>
          </a:p>
        </p:txBody>
      </p:sp>
      <p:sp>
        <p:nvSpPr>
          <p:cNvPr id="273" name="Google Shape;273;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III.	Mô hình dữ liệu của hệ thống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79" name="Google Shape;27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200"/>
              </a:spcBef>
              <a:spcAft>
                <a:spcPts val="0"/>
              </a:spcAft>
              <a:buClr>
                <a:schemeClr val="dk1"/>
              </a:buClr>
              <a:buSzPts val="1800"/>
              <a:buChar char="❖"/>
            </a:pPr>
            <a:r>
              <a:rPr lang="vi">
                <a:solidFill>
                  <a:schemeClr val="dk1"/>
                </a:solidFill>
              </a:rPr>
              <a:t>Bước 3: Chuyển đổi từ ERD hạn chế về mô hình quan hệ</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Mã hóa tên gọi, chuyển kiểu thực thể thành bảng quan hệ</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Xử lý kiểu thuộc tính xuất hiện nhiều kiểu thực thể</a:t>
            </a:r>
            <a:endParaRPr sz="1600">
              <a:solidFill>
                <a:schemeClr val="dk1"/>
              </a:solidFill>
            </a:endParaRPr>
          </a:p>
          <a:p>
            <a:pPr indent="-330200" lvl="1" marL="914400" rtl="0" algn="just">
              <a:lnSpc>
                <a:spcPct val="150000"/>
              </a:lnSpc>
              <a:spcBef>
                <a:spcPts val="0"/>
              </a:spcBef>
              <a:spcAft>
                <a:spcPts val="0"/>
              </a:spcAft>
              <a:buClr>
                <a:schemeClr val="dk1"/>
              </a:buClr>
              <a:buSzPts val="1600"/>
              <a:buChar char="➢"/>
            </a:pPr>
            <a:r>
              <a:rPr lang="vi" sz="1600">
                <a:solidFill>
                  <a:schemeClr val="dk1"/>
                </a:solidFill>
              </a:rPr>
              <a:t>Xử lý kiểu thuộc tính mô tả kết xuất được từ kiểu thuộc tính khác</a:t>
            </a:r>
            <a:endParaRPr sz="1600">
              <a:solidFill>
                <a:schemeClr val="dk1"/>
              </a:solidFill>
            </a:endParaRPr>
          </a:p>
          <a:p>
            <a:pPr indent="0" lvl="0" marL="0" rtl="0" algn="l">
              <a:spcBef>
                <a:spcPts val="1200"/>
              </a:spcBef>
              <a:spcAft>
                <a:spcPts val="1200"/>
              </a:spcAft>
              <a:buNone/>
            </a:pPr>
            <a:r>
              <a:t/>
            </a:r>
            <a:endParaRPr/>
          </a:p>
        </p:txBody>
      </p:sp>
      <p:sp>
        <p:nvSpPr>
          <p:cNvPr id="280" name="Google Shape;28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8"/>
          <p:cNvSpPr txBox="1"/>
          <p:nvPr>
            <p:ph type="title"/>
          </p:nvPr>
        </p:nvSpPr>
        <p:spPr>
          <a:xfrm>
            <a:off x="311700" y="16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III.	Mô hình dữ liệu của hệ thống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286" name="Google Shape;286;p48"/>
          <p:cNvSpPr txBox="1"/>
          <p:nvPr>
            <p:ph idx="1" type="body"/>
          </p:nvPr>
        </p:nvSpPr>
        <p:spPr>
          <a:xfrm>
            <a:off x="311700" y="864425"/>
            <a:ext cx="8520600" cy="392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solidFill>
                  <a:schemeClr val="dk1"/>
                </a:solidFill>
              </a:rPr>
              <a:t>Giải thích ký hiệu</a:t>
            </a:r>
            <a:endParaRPr>
              <a:solidFill>
                <a:schemeClr val="dk1"/>
              </a:solidFill>
            </a:endParaRPr>
          </a:p>
        </p:txBody>
      </p:sp>
      <p:pic>
        <p:nvPicPr>
          <p:cNvPr id="287" name="Google Shape;287;p48"/>
          <p:cNvPicPr preferRelativeResize="0"/>
          <p:nvPr/>
        </p:nvPicPr>
        <p:blipFill>
          <a:blip r:embed="rId3">
            <a:alphaModFix/>
          </a:blip>
          <a:stretch>
            <a:fillRect/>
          </a:stretch>
        </p:blipFill>
        <p:spPr>
          <a:xfrm>
            <a:off x="2145025" y="1421000"/>
            <a:ext cx="5533075" cy="3226075"/>
          </a:xfrm>
          <a:prstGeom prst="rect">
            <a:avLst/>
          </a:prstGeom>
          <a:noFill/>
          <a:ln>
            <a:noFill/>
          </a:ln>
        </p:spPr>
      </p:pic>
      <p:sp>
        <p:nvSpPr>
          <p:cNvPr id="288" name="Google Shape;28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9"/>
          <p:cNvSpPr txBox="1"/>
          <p:nvPr>
            <p:ph idx="1" type="body"/>
          </p:nvPr>
        </p:nvSpPr>
        <p:spPr>
          <a:xfrm>
            <a:off x="311700" y="267925"/>
            <a:ext cx="8520600" cy="430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chemeClr val="dk1"/>
                </a:solidFill>
              </a:rPr>
              <a:t>Mô hình quan hệ</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294" name="Google Shape;294;p49"/>
          <p:cNvPicPr preferRelativeResize="0"/>
          <p:nvPr/>
        </p:nvPicPr>
        <p:blipFill>
          <a:blip r:embed="rId3">
            <a:alphaModFix/>
          </a:blip>
          <a:stretch>
            <a:fillRect/>
          </a:stretch>
        </p:blipFill>
        <p:spPr>
          <a:xfrm>
            <a:off x="853374" y="367525"/>
            <a:ext cx="6707348" cy="4490124"/>
          </a:xfrm>
          <a:prstGeom prst="rect">
            <a:avLst/>
          </a:prstGeom>
          <a:noFill/>
          <a:ln>
            <a:noFill/>
          </a:ln>
        </p:spPr>
      </p:pic>
      <p:sp>
        <p:nvSpPr>
          <p:cNvPr id="295" name="Google Shape;29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vi"/>
              <a:t>IV. Môi trường cài đặt</a:t>
            </a:r>
            <a:endParaRPr/>
          </a:p>
        </p:txBody>
      </p:sp>
      <p:sp>
        <p:nvSpPr>
          <p:cNvPr id="301" name="Google Shape;301;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Môi trường cài đặt</a:t>
            </a:r>
            <a:endParaRPr/>
          </a:p>
        </p:txBody>
      </p:sp>
      <p:sp>
        <p:nvSpPr>
          <p:cNvPr id="307" name="Google Shape;307;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AutoNum type="arabicPeriod"/>
            </a:pPr>
            <a:r>
              <a:rPr lang="vi">
                <a:solidFill>
                  <a:schemeClr val="dk1"/>
                </a:solidFill>
              </a:rPr>
              <a:t>Ngôn ngữ lập trình</a:t>
            </a:r>
            <a:endParaRPr>
              <a:solidFill>
                <a:schemeClr val="dk1"/>
              </a:solidFill>
            </a:endParaRPr>
          </a:p>
          <a:p>
            <a:pPr indent="-330200" lvl="1" marL="914400" rtl="0" algn="l">
              <a:lnSpc>
                <a:spcPct val="150000"/>
              </a:lnSpc>
              <a:spcBef>
                <a:spcPts val="0"/>
              </a:spcBef>
              <a:spcAft>
                <a:spcPts val="0"/>
              </a:spcAft>
              <a:buClr>
                <a:schemeClr val="dk1"/>
              </a:buClr>
              <a:buSzPts val="1600"/>
              <a:buAutoNum type="arabicPeriod"/>
            </a:pPr>
            <a:r>
              <a:rPr lang="vi" sz="1600">
                <a:solidFill>
                  <a:schemeClr val="dk1"/>
                </a:solidFill>
              </a:rPr>
              <a:t>Ngôn ngữ lập trình C#</a:t>
            </a:r>
            <a:endParaRPr sz="1600">
              <a:solidFill>
                <a:schemeClr val="dk1"/>
              </a:solidFill>
            </a:endParaRPr>
          </a:p>
          <a:p>
            <a:pPr indent="457200" lvl="0" marL="457200" rtl="0" algn="just">
              <a:lnSpc>
                <a:spcPct val="150000"/>
              </a:lnSpc>
              <a:spcBef>
                <a:spcPts val="1200"/>
              </a:spcBef>
              <a:spcAft>
                <a:spcPts val="1200"/>
              </a:spcAft>
              <a:buNone/>
            </a:pPr>
            <a:r>
              <a:rPr lang="vi" sz="1600">
                <a:solidFill>
                  <a:schemeClr val="dk1"/>
                </a:solidFill>
              </a:rPr>
              <a:t>C# là một ngôn ngữ lập trình đơn giản, được phát triển bởi đội ngũ kỹ sư của Microsoft vào năm 2000. C# là ngôn ngữ lập trình hiện đại, hướng đối tượng và được xây dựng trên nền tảng của hai ngôn ngữ mạnh nhất là C++ và Java.</a:t>
            </a:r>
            <a:endParaRPr sz="1600">
              <a:solidFill>
                <a:schemeClr val="dk1"/>
              </a:solidFill>
            </a:endParaRPr>
          </a:p>
        </p:txBody>
      </p:sp>
      <p:sp>
        <p:nvSpPr>
          <p:cNvPr id="308" name="Google Shape;308;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UcPeriod"/>
            </a:pPr>
            <a:r>
              <a:rPr lang="vi"/>
              <a:t>Khảo sát bài toán quản lý lớp môn học</a:t>
            </a:r>
            <a:endParaRPr/>
          </a:p>
          <a:p>
            <a:pPr indent="0" lvl="0" marL="0" rtl="0" algn="l">
              <a:spcBef>
                <a:spcPts val="0"/>
              </a:spcBef>
              <a:spcAft>
                <a:spcPts val="0"/>
              </a:spcAft>
              <a:buNone/>
            </a:pPr>
            <a:r>
              <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Clr>
                <a:schemeClr val="dk1"/>
              </a:buClr>
              <a:buSzPts val="1800"/>
              <a:buAutoNum type="arabicPeriod"/>
            </a:pPr>
            <a:r>
              <a:rPr lang="vi">
                <a:solidFill>
                  <a:schemeClr val="dk1"/>
                </a:solidFill>
              </a:rPr>
              <a:t>Mô tả hệ thống</a:t>
            </a:r>
            <a:endParaRPr>
              <a:solidFill>
                <a:schemeClr val="dk1"/>
              </a:solidFill>
            </a:endParaRPr>
          </a:p>
          <a:p>
            <a:pPr indent="-336550" lvl="1" marL="914400" rtl="0" algn="l">
              <a:lnSpc>
                <a:spcPct val="150000"/>
              </a:lnSpc>
              <a:spcBef>
                <a:spcPts val="0"/>
              </a:spcBef>
              <a:spcAft>
                <a:spcPts val="0"/>
              </a:spcAft>
              <a:buClr>
                <a:schemeClr val="dk1"/>
              </a:buClr>
              <a:buSzPts val="1700"/>
              <a:buAutoNum type="arabicPeriod"/>
            </a:pPr>
            <a:r>
              <a:rPr lang="vi" sz="1700">
                <a:solidFill>
                  <a:schemeClr val="dk1"/>
                </a:solidFill>
              </a:rPr>
              <a:t>Nhiệm vụ cơ bản</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Quản</a:t>
            </a:r>
            <a:r>
              <a:rPr lang="vi" sz="1600">
                <a:solidFill>
                  <a:schemeClr val="dk1"/>
                </a:solidFill>
              </a:rPr>
              <a:t> lý lớp môn học, tài liệu dạy học</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Giao bài tập/bài kiểm tra</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Cập nhật thông tin về môn học, điểm của sinh viên</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Tham gia lớp môn học</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Thống kê thành tích học tập</a:t>
            </a:r>
            <a:endParaRPr sz="1600">
              <a:solidFill>
                <a:schemeClr val="dk1"/>
              </a:solidFill>
            </a:endParaRPr>
          </a:p>
          <a:p>
            <a:pPr indent="0" lvl="0" marL="0" rtl="0" algn="l">
              <a:lnSpc>
                <a:spcPct val="150000"/>
              </a:lnSpc>
              <a:spcBef>
                <a:spcPts val="0"/>
              </a:spcBef>
              <a:spcAft>
                <a:spcPts val="0"/>
              </a:spcAft>
              <a:buNone/>
            </a:pPr>
            <a:r>
              <a:rPr lang="vi" sz="1600">
                <a:solidFill>
                  <a:schemeClr val="dk1"/>
                </a:solidFill>
              </a:rPr>
              <a:t>		…</a:t>
            </a:r>
            <a:endParaRPr sz="1600">
              <a:solidFill>
                <a:schemeClr val="dk1"/>
              </a:solidFill>
            </a:endParaRPr>
          </a:p>
          <a:p>
            <a:pPr indent="0" lvl="0" marL="0" rtl="0" algn="l">
              <a:lnSpc>
                <a:spcPct val="150000"/>
              </a:lnSpc>
              <a:spcBef>
                <a:spcPts val="1200"/>
              </a:spcBef>
              <a:spcAft>
                <a:spcPts val="1200"/>
              </a:spcAft>
              <a:buNone/>
            </a:pPr>
            <a:r>
              <a:t/>
            </a:r>
            <a:endParaRPr sz="1600">
              <a:solidFill>
                <a:schemeClr val="dk1"/>
              </a:solidFill>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52"/>
          <p:cNvSpPr txBox="1"/>
          <p:nvPr>
            <p:ph type="title"/>
          </p:nvPr>
        </p:nvSpPr>
        <p:spPr>
          <a:xfrm>
            <a:off x="311700" y="161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IV. Môi trường cài đặt</a:t>
            </a:r>
            <a:endParaRPr/>
          </a:p>
          <a:p>
            <a:pPr indent="0" lvl="0" marL="0" rtl="0" algn="l">
              <a:spcBef>
                <a:spcPts val="0"/>
              </a:spcBef>
              <a:spcAft>
                <a:spcPts val="0"/>
              </a:spcAft>
              <a:buNone/>
            </a:pPr>
            <a:r>
              <a:t/>
            </a:r>
            <a:endParaRPr/>
          </a:p>
        </p:txBody>
      </p:sp>
      <p:sp>
        <p:nvSpPr>
          <p:cNvPr id="314" name="Google Shape;314;p52"/>
          <p:cNvSpPr txBox="1"/>
          <p:nvPr>
            <p:ph idx="1" type="body"/>
          </p:nvPr>
        </p:nvSpPr>
        <p:spPr>
          <a:xfrm>
            <a:off x="311700" y="802476"/>
            <a:ext cx="8520600" cy="4090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vi">
                <a:solidFill>
                  <a:schemeClr val="dk1"/>
                </a:solidFill>
              </a:rPr>
              <a:t>1.</a:t>
            </a:r>
            <a:r>
              <a:rPr lang="vi">
                <a:solidFill>
                  <a:schemeClr val="dk1"/>
                </a:solidFill>
              </a:rPr>
              <a:t>2. Asp.Net Mvc</a:t>
            </a:r>
            <a:endParaRPr>
              <a:solidFill>
                <a:schemeClr val="dk1"/>
              </a:solidFill>
            </a:endParaRPr>
          </a:p>
          <a:p>
            <a:pPr indent="0" lvl="0" marL="0" rtl="0" algn="just">
              <a:lnSpc>
                <a:spcPct val="115000"/>
              </a:lnSpc>
              <a:spcBef>
                <a:spcPts val="1200"/>
              </a:spcBef>
              <a:spcAft>
                <a:spcPts val="0"/>
              </a:spcAft>
              <a:buNone/>
            </a:pPr>
            <a:r>
              <a:rPr lang="vi">
                <a:solidFill>
                  <a:schemeClr val="dk1"/>
                </a:solidFill>
              </a:rPr>
              <a:t>	</a:t>
            </a:r>
            <a:r>
              <a:rPr lang="vi" sz="1600">
                <a:solidFill>
                  <a:schemeClr val="dk1"/>
                </a:solidFill>
              </a:rPr>
              <a:t>ASP.NET Core MVC là một framework hỗ trợ pattern MVC cho ASP.NET. MVC là </a:t>
            </a:r>
            <a:r>
              <a:rPr lang="vi" sz="1600">
                <a:solidFill>
                  <a:schemeClr val="dk1"/>
                </a:solidFill>
                <a:highlight>
                  <a:srgbClr val="FFFFFF"/>
                </a:highlight>
              </a:rPr>
              <a:t>cụm từ viết tắt của Model-View-Controller, nó phân chia pattern của ứng dụng thành 3 phần model, controller và view. </a:t>
            </a:r>
            <a:endParaRPr sz="1600">
              <a:solidFill>
                <a:schemeClr val="dk1"/>
              </a:solidFill>
              <a:highlight>
                <a:srgbClr val="FFFFFF"/>
              </a:highlight>
            </a:endParaRPr>
          </a:p>
          <a:p>
            <a:pPr indent="457200" lvl="0" marL="0" rtl="0" algn="just">
              <a:lnSpc>
                <a:spcPct val="115000"/>
              </a:lnSpc>
              <a:spcBef>
                <a:spcPts val="1200"/>
              </a:spcBef>
              <a:spcAft>
                <a:spcPts val="0"/>
              </a:spcAft>
              <a:buNone/>
            </a:pPr>
            <a:r>
              <a:rPr lang="vi" sz="1600">
                <a:solidFill>
                  <a:schemeClr val="dk1"/>
                </a:solidFill>
                <a:highlight>
                  <a:srgbClr val="FFFFFF"/>
                </a:highlight>
              </a:rPr>
              <a:t>Model giúp lưu trữ dữ liệu của ứng dụng và trạng thái của nó. Nó là một cơ sở dữ liệu hoặc cũng có thể chỉ là một tập tin XML. </a:t>
            </a:r>
            <a:endParaRPr sz="1600">
              <a:solidFill>
                <a:schemeClr val="dk1"/>
              </a:solidFill>
              <a:highlight>
                <a:srgbClr val="FFFFFF"/>
              </a:highlight>
            </a:endParaRPr>
          </a:p>
          <a:p>
            <a:pPr indent="457200" lvl="0" marL="0" rtl="0" algn="just">
              <a:lnSpc>
                <a:spcPct val="115000"/>
              </a:lnSpc>
              <a:spcBef>
                <a:spcPts val="1200"/>
              </a:spcBef>
              <a:spcAft>
                <a:spcPts val="0"/>
              </a:spcAft>
              <a:buNone/>
            </a:pPr>
            <a:r>
              <a:rPr lang="vi" sz="1600">
                <a:solidFill>
                  <a:schemeClr val="dk1"/>
                </a:solidFill>
                <a:highlight>
                  <a:srgbClr val="FFFFFF"/>
                </a:highlight>
              </a:rPr>
              <a:t>View được coi là một giao diện người dùng được sử dụng bởi khách truy cập trang web của bạn để nhìn thấy các dữ liệu. </a:t>
            </a:r>
            <a:endParaRPr sz="1600">
              <a:solidFill>
                <a:schemeClr val="dk1"/>
              </a:solidFill>
              <a:highlight>
                <a:srgbClr val="FFFFFF"/>
              </a:highlight>
            </a:endParaRPr>
          </a:p>
          <a:p>
            <a:pPr indent="457200" lvl="0" marL="0" rtl="0" algn="just">
              <a:lnSpc>
                <a:spcPct val="115000"/>
              </a:lnSpc>
              <a:spcBef>
                <a:spcPts val="1200"/>
              </a:spcBef>
              <a:spcAft>
                <a:spcPts val="1200"/>
              </a:spcAft>
              <a:buNone/>
            </a:pPr>
            <a:r>
              <a:rPr lang="vi" sz="1600">
                <a:solidFill>
                  <a:schemeClr val="dk1"/>
                </a:solidFill>
                <a:highlight>
                  <a:srgbClr val="FFFFFF"/>
                </a:highlight>
              </a:rPr>
              <a:t>Controller chịu trách nhiệm xử lý các tương tác của người dùng với trang web. Nó được sử dụng để xác định loại view nào cần phải được hiển thị. Controller cũng được sử dụng cho mục đích giao tiếp với model.</a:t>
            </a:r>
            <a:endParaRPr b="1">
              <a:solidFill>
                <a:schemeClr val="dk1"/>
              </a:solidFill>
              <a:highlight>
                <a:srgbClr val="FFFFFF"/>
              </a:highlight>
            </a:endParaRPr>
          </a:p>
        </p:txBody>
      </p:sp>
      <p:sp>
        <p:nvSpPr>
          <p:cNvPr id="315" name="Google Shape;31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IV. Môi trường cài đặt</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21" name="Google Shape;321;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vi">
                <a:solidFill>
                  <a:schemeClr val="dk1"/>
                </a:solidFill>
              </a:rPr>
              <a:t>1.3. HTML, CSS, JavaScript</a:t>
            </a:r>
            <a:endParaRPr>
              <a:solidFill>
                <a:schemeClr val="dk1"/>
              </a:solidFill>
            </a:endParaRPr>
          </a:p>
          <a:p>
            <a:pPr indent="0" lvl="0" marL="0" rtl="0" algn="just">
              <a:lnSpc>
                <a:spcPct val="115000"/>
              </a:lnSpc>
              <a:spcBef>
                <a:spcPts val="1200"/>
              </a:spcBef>
              <a:spcAft>
                <a:spcPts val="0"/>
              </a:spcAft>
              <a:buNone/>
            </a:pPr>
            <a:r>
              <a:rPr lang="vi" sz="1600">
                <a:solidFill>
                  <a:schemeClr val="dk1"/>
                </a:solidFill>
              </a:rPr>
              <a:t>	HTML (viết tắt của từ HyperText Markup Language, hay là “Ngôn ngữ đánh dấu siêu văn bản”) là một ngôn ngữ đánh dấu được thiết kế để tạo nên các trang web trên World Wide Web. Nó có thể được trợ giúp bởi các công nghệ như CSS và các ngôn ngữ kịch bản như JavaScript.</a:t>
            </a:r>
            <a:endParaRPr sz="1600">
              <a:solidFill>
                <a:schemeClr val="dk1"/>
              </a:solidFill>
            </a:endParaRPr>
          </a:p>
          <a:p>
            <a:pPr indent="0" lvl="0" marL="0" rtl="0" algn="just">
              <a:lnSpc>
                <a:spcPct val="115000"/>
              </a:lnSpc>
              <a:spcBef>
                <a:spcPts val="1200"/>
              </a:spcBef>
              <a:spcAft>
                <a:spcPts val="0"/>
              </a:spcAft>
              <a:buNone/>
            </a:pPr>
            <a:r>
              <a:rPr lang="vi" sz="1600">
                <a:solidFill>
                  <a:schemeClr val="dk1"/>
                </a:solidFill>
              </a:rPr>
              <a:t>	CSS là chữ viết tắt của Cascading Style Sheets, nó là một ngôn ngữ được sử dụng để tìm và định dạng lại các phần tử được tạo ra bởi các ngôn ngữ đánh dấu (HTML). Nói ngắn gọn hơn là ngôn ngữ tạo phong cách cho trang web. </a:t>
            </a:r>
            <a:endParaRPr sz="1600">
              <a:solidFill>
                <a:schemeClr val="dk1"/>
              </a:solidFill>
            </a:endParaRPr>
          </a:p>
          <a:p>
            <a:pPr indent="0" lvl="0" marL="0" rtl="0" algn="just">
              <a:lnSpc>
                <a:spcPct val="115000"/>
              </a:lnSpc>
              <a:spcBef>
                <a:spcPts val="1200"/>
              </a:spcBef>
              <a:spcAft>
                <a:spcPts val="1200"/>
              </a:spcAft>
              <a:buNone/>
            </a:pPr>
            <a:r>
              <a:rPr lang="vi" sz="1600">
                <a:solidFill>
                  <a:schemeClr val="dk1"/>
                </a:solidFill>
              </a:rPr>
              <a:t>	JavaScript là ngôn ngữ lập trình website phổ biến hiện nay, nó được tích hợp và nhúng vào HTML giúp website trở nên sống động hơn.</a:t>
            </a:r>
            <a:endParaRPr sz="1600">
              <a:solidFill>
                <a:schemeClr val="dk1"/>
              </a:solidFill>
            </a:endParaRPr>
          </a:p>
        </p:txBody>
      </p:sp>
      <p:sp>
        <p:nvSpPr>
          <p:cNvPr id="322" name="Google Shape;32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IV. Môi trường cài đặt</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28" name="Google Shape;328;p5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vi" sz="2000">
                <a:solidFill>
                  <a:schemeClr val="dk1"/>
                </a:solidFill>
              </a:rPr>
              <a:t>1.4. Tailwind Css</a:t>
            </a:r>
            <a:endParaRPr sz="2000">
              <a:solidFill>
                <a:schemeClr val="dk1"/>
              </a:solidFill>
            </a:endParaRPr>
          </a:p>
          <a:p>
            <a:pPr indent="0" lvl="0" marL="0" rtl="0" algn="just">
              <a:lnSpc>
                <a:spcPct val="150000"/>
              </a:lnSpc>
              <a:spcBef>
                <a:spcPts val="1200"/>
              </a:spcBef>
              <a:spcAft>
                <a:spcPts val="1200"/>
              </a:spcAft>
              <a:buNone/>
            </a:pPr>
            <a:r>
              <a:rPr lang="vi">
                <a:solidFill>
                  <a:schemeClr val="dk1"/>
                </a:solidFill>
              </a:rPr>
              <a:t>	Tailwind CSS là một framework CSS, giúp xây dựng website một cách nhanh chóng nhất với các thuộc tính css đã được gán thành các class riêng, khi dùng chúng ta có thể gọi nó ra để dùng. Phù hợp với dự án nhỏ, cần thời gian xây dựng giao diện nhanh chóng</a:t>
            </a:r>
            <a:endParaRPr>
              <a:solidFill>
                <a:schemeClr val="dk1"/>
              </a:solidFill>
            </a:endParaRPr>
          </a:p>
        </p:txBody>
      </p:sp>
      <p:sp>
        <p:nvSpPr>
          <p:cNvPr id="329" name="Google Shape;32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IV. Môi trường cài đặt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35" name="Google Shape;335;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chemeClr val="dk1"/>
                </a:solidFill>
              </a:rPr>
              <a:t>1.5. Entity Framework</a:t>
            </a:r>
            <a:endParaRPr>
              <a:solidFill>
                <a:schemeClr val="dk1"/>
              </a:solidFill>
            </a:endParaRPr>
          </a:p>
          <a:p>
            <a:pPr indent="0" lvl="0" marL="0" rtl="0" algn="just">
              <a:lnSpc>
                <a:spcPct val="115000"/>
              </a:lnSpc>
              <a:spcBef>
                <a:spcPts val="1200"/>
              </a:spcBef>
              <a:spcAft>
                <a:spcPts val="0"/>
              </a:spcAft>
              <a:buNone/>
            </a:pPr>
            <a:r>
              <a:rPr lang="vi">
                <a:solidFill>
                  <a:schemeClr val="dk1"/>
                </a:solidFill>
              </a:rPr>
              <a:t>	</a:t>
            </a:r>
            <a:r>
              <a:rPr lang="vi" sz="1600">
                <a:solidFill>
                  <a:schemeClr val="dk1"/>
                </a:solidFill>
              </a:rPr>
              <a:t>Entity Framework Core là một trình ánh xạ cơ sở dữ liệu đối tượng hiện đại dành cho .NET. Nó hỗ trợ các truy vấn LINQ, theo dõi thay đổi, cập nhật và di chuyển lược đồ. EF Core hoạt động với nhiều cơ sở dữ liệu, bao gồm Cơ sở dữ liệu SQL (tại chỗ và Azure), SQLite, MySQL, PostgreSQL và Azure Cosmos DB.</a:t>
            </a:r>
            <a:endParaRPr sz="1600">
              <a:solidFill>
                <a:schemeClr val="dk1"/>
              </a:solidFill>
            </a:endParaRPr>
          </a:p>
          <a:p>
            <a:pPr indent="457200" lvl="0" marL="0" rtl="0" algn="just">
              <a:lnSpc>
                <a:spcPct val="115000"/>
              </a:lnSpc>
              <a:spcBef>
                <a:spcPts val="1200"/>
              </a:spcBef>
              <a:spcAft>
                <a:spcPts val="0"/>
              </a:spcAft>
              <a:buClr>
                <a:schemeClr val="dk1"/>
              </a:buClr>
              <a:buSzPts val="1100"/>
              <a:buFont typeface="Arial"/>
              <a:buNone/>
            </a:pPr>
            <a:r>
              <a:rPr lang="vi" sz="1600">
                <a:solidFill>
                  <a:schemeClr val="dk1"/>
                </a:solidFill>
              </a:rPr>
              <a:t>Entity Framework Core có thể coi là ORM(Object Relational Mapping), là một công nghệ mới mà nhiều dự án hiện nay đang sử dụng. Với cú pháp dễ sử dụng, giúp dễ dàng ánh xạ/ lưu trữ dữ liệu trong database, chuyển đổi từ database sang object C# theo Hướng đối tượng (OOP) nên code clear, dễ đọc dễ hiểu.</a:t>
            </a:r>
            <a:endParaRPr sz="1600">
              <a:solidFill>
                <a:schemeClr val="dk1"/>
              </a:solidFill>
            </a:endParaRPr>
          </a:p>
          <a:p>
            <a:pPr indent="0" lvl="0" marL="0" rtl="0" algn="l">
              <a:spcBef>
                <a:spcPts val="800"/>
              </a:spcBef>
              <a:spcAft>
                <a:spcPts val="1200"/>
              </a:spcAft>
              <a:buNone/>
            </a:pPr>
            <a:r>
              <a:t/>
            </a:r>
            <a:endParaRPr sz="1400">
              <a:solidFill>
                <a:schemeClr val="dk1"/>
              </a:solidFill>
              <a:latin typeface="Times New Roman"/>
              <a:ea typeface="Times New Roman"/>
              <a:cs typeface="Times New Roman"/>
              <a:sym typeface="Times New Roman"/>
            </a:endParaRPr>
          </a:p>
        </p:txBody>
      </p:sp>
      <p:sp>
        <p:nvSpPr>
          <p:cNvPr id="336" name="Google Shape;336;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IV. Môi trường cài đặt</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42" name="Google Shape;342;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sz="2000">
                <a:solidFill>
                  <a:schemeClr val="dk1"/>
                </a:solidFill>
              </a:rPr>
              <a:t>1.6. Signalr 2</a:t>
            </a:r>
            <a:endParaRPr sz="2000">
              <a:solidFill>
                <a:schemeClr val="dk1"/>
              </a:solidFill>
            </a:endParaRPr>
          </a:p>
          <a:p>
            <a:pPr indent="0" lvl="0" marL="0" rtl="0" algn="just">
              <a:lnSpc>
                <a:spcPct val="150000"/>
              </a:lnSpc>
              <a:spcBef>
                <a:spcPts val="1200"/>
              </a:spcBef>
              <a:spcAft>
                <a:spcPts val="1200"/>
              </a:spcAft>
              <a:buNone/>
            </a:pPr>
            <a:r>
              <a:rPr lang="vi">
                <a:solidFill>
                  <a:schemeClr val="dk1"/>
                </a:solidFill>
              </a:rPr>
              <a:t>	SignalR là một công nghệ được sử dụng để tạo chức năng thời gian thực cho các ứng dụng ví dụ như chức năng nhắn tin. Thuật ngữ thời gian thực là khả năng đưa nội dung đến máy khách ngay lập tức từ máy chủ. Nó không đợi khách hàng yêu cầu dữ liệu.</a:t>
            </a:r>
            <a:endParaRPr>
              <a:solidFill>
                <a:schemeClr val="dk1"/>
              </a:solidFill>
            </a:endParaRPr>
          </a:p>
        </p:txBody>
      </p:sp>
      <p:sp>
        <p:nvSpPr>
          <p:cNvPr id="343" name="Google Shape;343;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IV. Môi trường cài đặt</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49" name="Google Shape;349;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vi">
                <a:solidFill>
                  <a:schemeClr val="dk1"/>
                </a:solidFill>
              </a:rPr>
              <a:t>2. Cơ sở dữ liệu quan hệ và Microsoft SQL Server</a:t>
            </a:r>
            <a:endParaRPr>
              <a:solidFill>
                <a:schemeClr val="dk1"/>
              </a:solidFill>
            </a:endParaRPr>
          </a:p>
          <a:p>
            <a:pPr indent="0" lvl="0" marL="0" rtl="0" algn="just">
              <a:lnSpc>
                <a:spcPct val="150000"/>
              </a:lnSpc>
              <a:spcBef>
                <a:spcPts val="1200"/>
              </a:spcBef>
              <a:spcAft>
                <a:spcPts val="0"/>
              </a:spcAft>
              <a:buNone/>
            </a:pPr>
            <a:r>
              <a:rPr lang="vi">
                <a:solidFill>
                  <a:schemeClr val="dk1"/>
                </a:solidFill>
              </a:rPr>
              <a:t>	</a:t>
            </a:r>
            <a:r>
              <a:rPr lang="vi" sz="1600">
                <a:solidFill>
                  <a:schemeClr val="dk1"/>
                </a:solidFill>
              </a:rPr>
              <a:t>Cơ sở dữ liệu quan hệ (tiếng Anh: relational database) là một cơ sở dữ liệu (phổ biến nhất là kỹ thuật số) dựa trên mô hình quan hệ dữ liệu, theo đề xuất của Edgar F. Codd vào năm 1970. </a:t>
            </a:r>
            <a:endParaRPr sz="1600">
              <a:solidFill>
                <a:schemeClr val="dk1"/>
              </a:solidFill>
            </a:endParaRPr>
          </a:p>
          <a:p>
            <a:pPr indent="0" lvl="0" marL="0" rtl="0" algn="just">
              <a:lnSpc>
                <a:spcPct val="150000"/>
              </a:lnSpc>
              <a:spcBef>
                <a:spcPts val="1200"/>
              </a:spcBef>
              <a:spcAft>
                <a:spcPts val="1200"/>
              </a:spcAft>
              <a:buNone/>
            </a:pPr>
            <a:r>
              <a:rPr lang="vi" sz="1600">
                <a:solidFill>
                  <a:schemeClr val="dk1"/>
                </a:solidFill>
              </a:rPr>
              <a:t>	Một hệ thống phần mềm sử dụng để duy trì cơ sở dữ liệu quan hệ là một hệ quản trị cơ sở dữ liệu quan hệ (RDBMS). Nhiều hệ thống cơ sở dữ liệu quan hệ có tùy chọn sử dụng SQL (Ngôn ngữ truy vấn có cấu trúc) tiêu chuẩn để truy vấn và duy trì cơ sở dữ liệu.</a:t>
            </a:r>
            <a:endParaRPr sz="1600">
              <a:solidFill>
                <a:schemeClr val="dk1"/>
              </a:solidFill>
            </a:endParaRPr>
          </a:p>
        </p:txBody>
      </p:sp>
      <p:sp>
        <p:nvSpPr>
          <p:cNvPr id="350" name="Google Shape;350;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IV. Môi trường cài đặt</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356" name="Google Shape;356;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vi">
                <a:solidFill>
                  <a:schemeClr val="dk1"/>
                </a:solidFill>
              </a:rPr>
              <a:t>2. Cơ sở dữ liệu quan hệ và Microsoft SQL Server</a:t>
            </a:r>
            <a:endParaRPr>
              <a:solidFill>
                <a:schemeClr val="dk1"/>
              </a:solidFill>
            </a:endParaRPr>
          </a:p>
          <a:p>
            <a:pPr indent="0" lvl="0" marL="0" rtl="0" algn="just">
              <a:lnSpc>
                <a:spcPct val="150000"/>
              </a:lnSpc>
              <a:spcBef>
                <a:spcPts val="1200"/>
              </a:spcBef>
              <a:spcAft>
                <a:spcPts val="0"/>
              </a:spcAft>
              <a:buNone/>
            </a:pPr>
            <a:r>
              <a:rPr lang="vi">
                <a:solidFill>
                  <a:schemeClr val="dk1"/>
                </a:solidFill>
              </a:rPr>
              <a:t>	</a:t>
            </a:r>
            <a:r>
              <a:rPr lang="vi" sz="1600">
                <a:solidFill>
                  <a:schemeClr val="dk1"/>
                </a:solidFill>
              </a:rPr>
              <a:t>Microsoft SQL Server là một hệ quản trị cơ sở dữ liệu quan hệ được phát triển bởi Microsoft. Là một máy chủ cơ sở dữ liệu, nó là một sản phẩm phần mềm có chức năng chính là lưu trữ và truy xuất dữ liệu theo yêu cầu của các ứng dụng phần mềm khác.</a:t>
            </a:r>
            <a:endParaRPr sz="1600">
              <a:solidFill>
                <a:schemeClr val="dk1"/>
              </a:solidFill>
            </a:endParaRPr>
          </a:p>
          <a:p>
            <a:pPr indent="0" lvl="0" marL="0" rtl="0" algn="just">
              <a:lnSpc>
                <a:spcPct val="150000"/>
              </a:lnSpc>
              <a:spcBef>
                <a:spcPts val="1200"/>
              </a:spcBef>
              <a:spcAft>
                <a:spcPts val="1200"/>
              </a:spcAft>
              <a:buClr>
                <a:schemeClr val="dk1"/>
              </a:buClr>
              <a:buSzPts val="1100"/>
              <a:buFont typeface="Arial"/>
              <a:buNone/>
            </a:pPr>
            <a:r>
              <a:rPr lang="vi" sz="1600">
                <a:solidFill>
                  <a:schemeClr val="dk1"/>
                </a:solidFill>
              </a:rPr>
              <a:t>	Microsoft cung cấp SQL Server trong nhiều phiên bản, với các bộ tính năng khác nhau và nhắm mục tiêu người dùng khác nhau. Phiên bản mà nhóm sử dụng trong quá trình hoàn thiện đồ án chính là Microsoft SQL Server 2019.</a:t>
            </a:r>
            <a:endParaRPr sz="1600">
              <a:solidFill>
                <a:schemeClr val="dk1"/>
              </a:solidFill>
            </a:endParaRPr>
          </a:p>
        </p:txBody>
      </p:sp>
      <p:sp>
        <p:nvSpPr>
          <p:cNvPr id="357" name="Google Shape;357;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9"/>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vi"/>
              <a:t>V. Nghiệp vụ đã cài đặt</a:t>
            </a:r>
            <a:endParaRPr/>
          </a:p>
        </p:txBody>
      </p:sp>
      <p:sp>
        <p:nvSpPr>
          <p:cNvPr id="363" name="Google Shape;363;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311700" y="55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V. Nghiệp vụ đã cài đặt</a:t>
            </a:r>
            <a:endParaRPr/>
          </a:p>
        </p:txBody>
      </p:sp>
      <p:sp>
        <p:nvSpPr>
          <p:cNvPr id="369" name="Google Shape;369;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t>	</a:t>
            </a:r>
            <a:endParaRPr>
              <a:solidFill>
                <a:schemeClr val="dk1"/>
              </a:solidFill>
            </a:endParaRPr>
          </a:p>
        </p:txBody>
      </p:sp>
      <p:sp>
        <p:nvSpPr>
          <p:cNvPr id="370" name="Google Shape;370;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graphicFrame>
        <p:nvGraphicFramePr>
          <p:cNvPr id="371" name="Google Shape;371;p60"/>
          <p:cNvGraphicFramePr/>
          <p:nvPr/>
        </p:nvGraphicFramePr>
        <p:xfrm>
          <a:off x="776525" y="627875"/>
          <a:ext cx="3000000" cy="3000000"/>
        </p:xfrm>
        <a:graphic>
          <a:graphicData uri="http://schemas.openxmlformats.org/drawingml/2006/table">
            <a:tbl>
              <a:tblPr>
                <a:noFill/>
                <a:tableStyleId>{6ECA0FCF-808B-4E17-B812-367A3C1B8F15}</a:tableStyleId>
              </a:tblPr>
              <a:tblGrid>
                <a:gridCol w="1751475"/>
                <a:gridCol w="4900175"/>
              </a:tblGrid>
              <a:tr h="396200">
                <a:tc>
                  <a:txBody>
                    <a:bodyPr/>
                    <a:lstStyle/>
                    <a:p>
                      <a:pPr indent="0" lvl="0" marL="0" rtl="0" algn="l">
                        <a:spcBef>
                          <a:spcPts val="0"/>
                        </a:spcBef>
                        <a:spcAft>
                          <a:spcPts val="0"/>
                        </a:spcAft>
                        <a:buNone/>
                      </a:pPr>
                      <a:r>
                        <a:rPr lang="vi"/>
                        <a:t>Người thực hiện</a:t>
                      </a:r>
                      <a:endParaRPr/>
                    </a:p>
                  </a:txBody>
                  <a:tcPr marT="91425" marB="91425" marR="91425" marL="91425"/>
                </a:tc>
                <a:tc>
                  <a:txBody>
                    <a:bodyPr/>
                    <a:lstStyle/>
                    <a:p>
                      <a:pPr indent="0" lvl="0" marL="0" rtl="0" algn="l">
                        <a:spcBef>
                          <a:spcPts val="0"/>
                        </a:spcBef>
                        <a:spcAft>
                          <a:spcPts val="0"/>
                        </a:spcAft>
                        <a:buNone/>
                      </a:pPr>
                      <a:r>
                        <a:rPr lang="vi"/>
                        <a:t>Công việc</a:t>
                      </a:r>
                      <a:endParaRPr/>
                    </a:p>
                  </a:txBody>
                  <a:tcPr marT="91425" marB="91425" marR="91425" marL="91425"/>
                </a:tc>
              </a:tr>
              <a:tr h="396200">
                <a:tc rowSpan="9">
                  <a:txBody>
                    <a:bodyPr/>
                    <a:lstStyle/>
                    <a:p>
                      <a:pPr indent="0" lvl="0" marL="0" rtl="0" algn="l">
                        <a:spcBef>
                          <a:spcPts val="0"/>
                        </a:spcBef>
                        <a:spcAft>
                          <a:spcPts val="0"/>
                        </a:spcAft>
                        <a:buNone/>
                      </a:pPr>
                      <a:r>
                        <a:rPr lang="vi"/>
                        <a:t>Vũ Huy Quang</a:t>
                      </a:r>
                      <a:endParaRPr/>
                    </a:p>
                  </a:txBody>
                  <a:tcPr marT="91425" marB="91425" marR="91425" marL="91425"/>
                </a:tc>
                <a:tc>
                  <a:txBody>
                    <a:bodyPr/>
                    <a:lstStyle/>
                    <a:p>
                      <a:pPr indent="0" lvl="0" marL="0" rtl="0" algn="l">
                        <a:spcBef>
                          <a:spcPts val="0"/>
                        </a:spcBef>
                        <a:spcAft>
                          <a:spcPts val="0"/>
                        </a:spcAft>
                        <a:buNone/>
                      </a:pPr>
                      <a:r>
                        <a:rPr lang="vi"/>
                        <a:t>Hiển thị danh sách lớp học đang giảng dạy</a:t>
                      </a:r>
                      <a:endParaRPr/>
                    </a:p>
                  </a:txBody>
                  <a:tcPr marT="91425" marB="91425" marR="91425" marL="91425"/>
                </a:tc>
              </a:tr>
              <a:tr h="381000">
                <a:tc vMerge="1"/>
                <a:tc>
                  <a:txBody>
                    <a:bodyPr/>
                    <a:lstStyle/>
                    <a:p>
                      <a:pPr indent="0" lvl="0" marL="0" rtl="0" algn="l">
                        <a:spcBef>
                          <a:spcPts val="0"/>
                        </a:spcBef>
                        <a:spcAft>
                          <a:spcPts val="0"/>
                        </a:spcAft>
                        <a:buNone/>
                      </a:pPr>
                      <a:r>
                        <a:rPr lang="vi"/>
                        <a:t>Thêm, sửa, xóa lớp học</a:t>
                      </a:r>
                      <a:endParaRPr/>
                    </a:p>
                  </a:txBody>
                  <a:tcPr marT="91425" marB="91425" marR="91425" marL="91425"/>
                </a:tc>
              </a:tr>
              <a:tr h="381000">
                <a:tc vMerge="1"/>
                <a:tc>
                  <a:txBody>
                    <a:bodyPr/>
                    <a:lstStyle/>
                    <a:p>
                      <a:pPr indent="0" lvl="0" marL="0" rtl="0" algn="l">
                        <a:spcBef>
                          <a:spcPts val="0"/>
                        </a:spcBef>
                        <a:spcAft>
                          <a:spcPts val="0"/>
                        </a:spcAft>
                        <a:buClr>
                          <a:schemeClr val="dk1"/>
                        </a:buClr>
                        <a:buSzPts val="1100"/>
                        <a:buFont typeface="Arial"/>
                        <a:buNone/>
                      </a:pPr>
                      <a:r>
                        <a:rPr lang="vi">
                          <a:solidFill>
                            <a:schemeClr val="dk1"/>
                          </a:solidFill>
                        </a:rPr>
                        <a:t>Hiển thị chi tiết lớp học</a:t>
                      </a:r>
                      <a:endParaRPr/>
                    </a:p>
                  </a:txBody>
                  <a:tcPr marT="91425" marB="91425" marR="91425" marL="91425"/>
                </a:tc>
              </a:tr>
              <a:tr h="381000">
                <a:tc vMerge="1"/>
                <a:tc>
                  <a:txBody>
                    <a:bodyPr/>
                    <a:lstStyle/>
                    <a:p>
                      <a:pPr indent="0" lvl="0" marL="0" rtl="0" algn="l">
                        <a:spcBef>
                          <a:spcPts val="0"/>
                        </a:spcBef>
                        <a:spcAft>
                          <a:spcPts val="0"/>
                        </a:spcAft>
                        <a:buNone/>
                      </a:pPr>
                      <a:r>
                        <a:rPr lang="vi"/>
                        <a:t>Hiển thị danh sách bài đăng của lớp học</a:t>
                      </a:r>
                      <a:endParaRPr/>
                    </a:p>
                  </a:txBody>
                  <a:tcPr marT="91425" marB="91425" marR="91425" marL="91425"/>
                </a:tc>
              </a:tr>
              <a:tr h="381000">
                <a:tc vMerge="1"/>
                <a:tc>
                  <a:txBody>
                    <a:bodyPr/>
                    <a:lstStyle/>
                    <a:p>
                      <a:pPr indent="0" lvl="0" marL="0" rtl="0" algn="l">
                        <a:spcBef>
                          <a:spcPts val="0"/>
                        </a:spcBef>
                        <a:spcAft>
                          <a:spcPts val="0"/>
                        </a:spcAft>
                        <a:buNone/>
                      </a:pPr>
                      <a:r>
                        <a:rPr lang="vi"/>
                        <a:t>Tạo mới bài đăng, xóa bài đăng, tìm kiếm bài đăng</a:t>
                      </a:r>
                      <a:endParaRPr/>
                    </a:p>
                  </a:txBody>
                  <a:tcPr marT="91425" marB="91425" marR="91425" marL="91425"/>
                </a:tc>
              </a:tr>
              <a:tr h="381000">
                <a:tc vMerge="1"/>
                <a:tc>
                  <a:txBody>
                    <a:bodyPr/>
                    <a:lstStyle/>
                    <a:p>
                      <a:pPr indent="0" lvl="0" marL="0" rtl="0" algn="l">
                        <a:spcBef>
                          <a:spcPts val="0"/>
                        </a:spcBef>
                        <a:spcAft>
                          <a:spcPts val="0"/>
                        </a:spcAft>
                        <a:buNone/>
                      </a:pPr>
                      <a:r>
                        <a:rPr lang="vi"/>
                        <a:t>Hiển thị danh sách giáo viên, danh sách sinh viên của lớp</a:t>
                      </a:r>
                      <a:endParaRPr/>
                    </a:p>
                  </a:txBody>
                  <a:tcPr marT="91425" marB="91425" marR="91425" marL="91425"/>
                </a:tc>
              </a:tr>
              <a:tr h="381000">
                <a:tc vMerge="1"/>
                <a:tc>
                  <a:txBody>
                    <a:bodyPr/>
                    <a:lstStyle/>
                    <a:p>
                      <a:pPr indent="0" lvl="0" marL="0" rtl="0" algn="l">
                        <a:spcBef>
                          <a:spcPts val="0"/>
                        </a:spcBef>
                        <a:spcAft>
                          <a:spcPts val="0"/>
                        </a:spcAft>
                        <a:buNone/>
                      </a:pPr>
                      <a:r>
                        <a:rPr lang="vi"/>
                        <a:t>Tìm kiếm học sinh, thêm học sinh, giáo viên vào lớp</a:t>
                      </a:r>
                      <a:endParaRPr/>
                    </a:p>
                  </a:txBody>
                  <a:tcPr marT="91425" marB="91425" marR="91425" marL="91425"/>
                </a:tc>
              </a:tr>
              <a:tr h="381000">
                <a:tc vMerge="1"/>
                <a:tc>
                  <a:txBody>
                    <a:bodyPr/>
                    <a:lstStyle/>
                    <a:p>
                      <a:pPr indent="0" lvl="0" marL="0" rtl="0" algn="l">
                        <a:spcBef>
                          <a:spcPts val="0"/>
                        </a:spcBef>
                        <a:spcAft>
                          <a:spcPts val="0"/>
                        </a:spcAft>
                        <a:buNone/>
                      </a:pPr>
                      <a:r>
                        <a:rPr lang="vi"/>
                        <a:t>Hiển thị danh sách điểm của lớp học, chỉnh sửa điểm của sinh viên</a:t>
                      </a:r>
                      <a:endParaRPr/>
                    </a:p>
                  </a:txBody>
                  <a:tcPr marT="91425" marB="91425" marR="91425" marL="91425"/>
                </a:tc>
              </a:tr>
              <a:tr h="381000">
                <a:tc vMerge="1"/>
                <a:tc>
                  <a:txBody>
                    <a:bodyPr/>
                    <a:lstStyle/>
                    <a:p>
                      <a:pPr indent="0" lvl="0" marL="0" rtl="0" algn="l">
                        <a:spcBef>
                          <a:spcPts val="0"/>
                        </a:spcBef>
                        <a:spcAft>
                          <a:spcPts val="0"/>
                        </a:spcAft>
                        <a:buNone/>
                      </a:pPr>
                      <a:r>
                        <a:rPr lang="vi"/>
                        <a:t>Tải xuống danh sách điểm của lớp</a:t>
                      </a:r>
                      <a:endParaRPr/>
                    </a:p>
                  </a:txBody>
                  <a:tcPr marT="91425" marB="91425" marR="91425" marL="91425"/>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V. Nghiệp vụ đã cài đặt</a:t>
            </a:r>
            <a:endParaRPr/>
          </a:p>
          <a:p>
            <a:pPr indent="0" lvl="0" marL="0" rtl="0" algn="l">
              <a:spcBef>
                <a:spcPts val="0"/>
              </a:spcBef>
              <a:spcAft>
                <a:spcPts val="0"/>
              </a:spcAft>
              <a:buNone/>
            </a:pPr>
            <a:r>
              <a:t/>
            </a:r>
            <a:endParaRPr/>
          </a:p>
        </p:txBody>
      </p:sp>
      <p:sp>
        <p:nvSpPr>
          <p:cNvPr id="377" name="Google Shape;377;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t>ô ghi ds công việc ô làm ra đây nhá</a:t>
            </a:r>
            <a:endParaRPr/>
          </a:p>
        </p:txBody>
      </p:sp>
      <p:sp>
        <p:nvSpPr>
          <p:cNvPr id="378" name="Google Shape;378;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UcPeriod"/>
            </a:pPr>
            <a:r>
              <a:rPr lang="vi"/>
              <a:t>Khảo sát bài toán quản lý lớp môn học</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chemeClr val="dk1"/>
                </a:solidFill>
              </a:rPr>
              <a:t>1.2.	Cơ cấu tổ chức</a:t>
            </a:r>
            <a:endParaRPr>
              <a:solidFill>
                <a:schemeClr val="dk1"/>
              </a:solidFill>
            </a:endParaRPr>
          </a:p>
          <a:p>
            <a:pPr indent="0" lvl="0" marL="0" rtl="0" algn="l">
              <a:spcBef>
                <a:spcPts val="1200"/>
              </a:spcBef>
              <a:spcAft>
                <a:spcPts val="0"/>
              </a:spcAft>
              <a:buNone/>
            </a:pPr>
            <a:r>
              <a:rPr lang="vi">
                <a:solidFill>
                  <a:schemeClr val="dk1"/>
                </a:solidFill>
              </a:rPr>
              <a:t>	Hệ thống gồm các bộ phận thực hiện các chức năng chính của mình</a:t>
            </a:r>
            <a:endParaRPr>
              <a:solidFill>
                <a:schemeClr val="dk1"/>
              </a:solidFill>
            </a:endParaRPr>
          </a:p>
          <a:p>
            <a:pPr indent="-342900" lvl="0" marL="914400" rtl="0" algn="l">
              <a:spcBef>
                <a:spcPts val="1200"/>
              </a:spcBef>
              <a:spcAft>
                <a:spcPts val="0"/>
              </a:spcAft>
              <a:buClr>
                <a:schemeClr val="dk1"/>
              </a:buClr>
              <a:buSzPts val="1800"/>
              <a:buChar char="❖"/>
            </a:pPr>
            <a:r>
              <a:rPr lang="vi">
                <a:solidFill>
                  <a:schemeClr val="dk1"/>
                </a:solidFill>
              </a:rPr>
              <a:t>Bộ phận hỗ trợ giáo viên:</a:t>
            </a:r>
            <a:endParaRPr>
              <a:solidFill>
                <a:schemeClr val="dk1"/>
              </a:solidFill>
            </a:endParaRPr>
          </a:p>
          <a:p>
            <a:pPr indent="-330200" lvl="1" marL="1371600" rtl="0" algn="l">
              <a:spcBef>
                <a:spcPts val="0"/>
              </a:spcBef>
              <a:spcAft>
                <a:spcPts val="0"/>
              </a:spcAft>
              <a:buClr>
                <a:schemeClr val="dk1"/>
              </a:buClr>
              <a:buSzPts val="1600"/>
              <a:buChar char="➢"/>
            </a:pPr>
            <a:r>
              <a:rPr lang="vi" sz="1600">
                <a:solidFill>
                  <a:schemeClr val="dk1"/>
                </a:solidFill>
              </a:rPr>
              <a:t>Tạo mới lớp học</a:t>
            </a:r>
            <a:endParaRPr sz="1600">
              <a:solidFill>
                <a:schemeClr val="dk1"/>
              </a:solidFill>
            </a:endParaRPr>
          </a:p>
          <a:p>
            <a:pPr indent="-330200" lvl="1" marL="1371600" rtl="0" algn="l">
              <a:spcBef>
                <a:spcPts val="0"/>
              </a:spcBef>
              <a:spcAft>
                <a:spcPts val="0"/>
              </a:spcAft>
              <a:buClr>
                <a:schemeClr val="dk1"/>
              </a:buClr>
              <a:buSzPts val="1600"/>
              <a:buChar char="➢"/>
            </a:pPr>
            <a:r>
              <a:rPr lang="vi" sz="1600">
                <a:solidFill>
                  <a:schemeClr val="dk1"/>
                </a:solidFill>
              </a:rPr>
              <a:t>Gửi tài liệu môn học</a:t>
            </a:r>
            <a:endParaRPr sz="1600">
              <a:solidFill>
                <a:schemeClr val="dk1"/>
              </a:solidFill>
            </a:endParaRPr>
          </a:p>
          <a:p>
            <a:pPr indent="-330200" lvl="1" marL="1371600" rtl="0" algn="l">
              <a:spcBef>
                <a:spcPts val="0"/>
              </a:spcBef>
              <a:spcAft>
                <a:spcPts val="0"/>
              </a:spcAft>
              <a:buClr>
                <a:schemeClr val="dk1"/>
              </a:buClr>
              <a:buSzPts val="1600"/>
              <a:buChar char="➢"/>
            </a:pPr>
            <a:r>
              <a:rPr lang="vi" sz="1600">
                <a:solidFill>
                  <a:schemeClr val="dk1"/>
                </a:solidFill>
              </a:rPr>
              <a:t>Quản lý thông tin sinh viên</a:t>
            </a:r>
            <a:endParaRPr sz="1600">
              <a:solidFill>
                <a:schemeClr val="dk1"/>
              </a:solidFill>
            </a:endParaRPr>
          </a:p>
          <a:p>
            <a:pPr indent="-330200" lvl="1" marL="1371600" rtl="0" algn="l">
              <a:spcBef>
                <a:spcPts val="0"/>
              </a:spcBef>
              <a:spcAft>
                <a:spcPts val="0"/>
              </a:spcAft>
              <a:buClr>
                <a:schemeClr val="dk1"/>
              </a:buClr>
              <a:buSzPts val="1600"/>
              <a:buChar char="➢"/>
            </a:pPr>
            <a:r>
              <a:rPr lang="vi" sz="1600">
                <a:solidFill>
                  <a:schemeClr val="dk1"/>
                </a:solidFill>
              </a:rPr>
              <a:t>Giao bài tập quá trình</a:t>
            </a:r>
            <a:endParaRPr sz="1600">
              <a:solidFill>
                <a:schemeClr val="dk1"/>
              </a:solidFill>
            </a:endParaRPr>
          </a:p>
          <a:p>
            <a:pPr indent="-330200" lvl="1" marL="1371600" rtl="0" algn="l">
              <a:spcBef>
                <a:spcPts val="0"/>
              </a:spcBef>
              <a:spcAft>
                <a:spcPts val="0"/>
              </a:spcAft>
              <a:buClr>
                <a:schemeClr val="dk1"/>
              </a:buClr>
              <a:buSzPts val="1600"/>
              <a:buChar char="➢"/>
            </a:pPr>
            <a:r>
              <a:rPr lang="vi" sz="1600">
                <a:solidFill>
                  <a:schemeClr val="dk1"/>
                </a:solidFill>
              </a:rPr>
              <a:t>Tổng hợp điểm của lớp học</a:t>
            </a:r>
            <a:endParaRPr sz="1600">
              <a:solidFill>
                <a:schemeClr val="dk1"/>
              </a:solidFill>
            </a:endParaRPr>
          </a:p>
          <a:p>
            <a:pPr indent="0" lvl="0" marL="1371600" rtl="0" algn="l">
              <a:spcBef>
                <a:spcPts val="1200"/>
              </a:spcBef>
              <a:spcAft>
                <a:spcPts val="1200"/>
              </a:spcAft>
              <a:buNone/>
            </a:pPr>
            <a:r>
              <a:t/>
            </a:r>
            <a:endParaRPr sz="1600">
              <a:solidFill>
                <a:schemeClr val="dk1"/>
              </a:solidFill>
            </a:endParaRPr>
          </a:p>
        </p:txBody>
      </p:sp>
      <p:sp>
        <p:nvSpPr>
          <p:cNvPr id="85" name="Google Shape;8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V. Nghiệp vụ đã cài đặt</a:t>
            </a:r>
            <a:endParaRPr/>
          </a:p>
        </p:txBody>
      </p:sp>
      <p:sp>
        <p:nvSpPr>
          <p:cNvPr id="384" name="Google Shape;384;p62"/>
          <p:cNvSpPr txBox="1"/>
          <p:nvPr>
            <p:ph idx="1" type="body"/>
          </p:nvPr>
        </p:nvSpPr>
        <p:spPr>
          <a:xfrm>
            <a:off x="311700" y="1152475"/>
            <a:ext cx="8520600" cy="3594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AutoNum type="arabicPeriod"/>
            </a:pPr>
            <a:r>
              <a:rPr lang="vi">
                <a:solidFill>
                  <a:schemeClr val="dk1"/>
                </a:solidFill>
              </a:rPr>
              <a:t>Phân hệ hỗ trợ giáo viên</a:t>
            </a:r>
            <a:endParaRPr>
              <a:solidFill>
                <a:schemeClr val="dk1"/>
              </a:solidFill>
            </a:endParaRPr>
          </a:p>
          <a:p>
            <a:pPr indent="-317500" lvl="1" marL="914400" rtl="0" algn="l">
              <a:spcBef>
                <a:spcPts val="0"/>
              </a:spcBef>
              <a:spcAft>
                <a:spcPts val="0"/>
              </a:spcAft>
              <a:buClr>
                <a:schemeClr val="dk1"/>
              </a:buClr>
              <a:buSzPts val="1400"/>
              <a:buAutoNum type="arabicPeriod"/>
            </a:pPr>
            <a:r>
              <a:rPr lang="vi">
                <a:solidFill>
                  <a:schemeClr val="dk1"/>
                </a:solidFill>
              </a:rPr>
              <a:t>Danh sách lớp học đang giảng dạy</a:t>
            </a:r>
            <a:endParaRPr>
              <a:solidFill>
                <a:schemeClr val="dk1"/>
              </a:solidFill>
            </a:endParaRPr>
          </a:p>
          <a:p>
            <a:pPr indent="0" lvl="0" marL="914400" rtl="0" algn="l">
              <a:spcBef>
                <a:spcPts val="1200"/>
              </a:spcBef>
              <a:spcAft>
                <a:spcPts val="0"/>
              </a:spcAft>
              <a:buNone/>
            </a:pPr>
            <a:r>
              <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385" name="Google Shape;38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386" name="Google Shape;386;p62"/>
          <p:cNvPicPr preferRelativeResize="0"/>
          <p:nvPr/>
        </p:nvPicPr>
        <p:blipFill>
          <a:blip r:embed="rId3">
            <a:alphaModFix/>
          </a:blip>
          <a:stretch>
            <a:fillRect/>
          </a:stretch>
        </p:blipFill>
        <p:spPr>
          <a:xfrm>
            <a:off x="1551573" y="1978875"/>
            <a:ext cx="5373599" cy="25802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63"/>
          <p:cNvSpPr txBox="1"/>
          <p:nvPr>
            <p:ph idx="1" type="body"/>
          </p:nvPr>
        </p:nvSpPr>
        <p:spPr>
          <a:xfrm>
            <a:off x="311700" y="238600"/>
            <a:ext cx="8520600" cy="45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chemeClr val="dk1"/>
                </a:solidFill>
              </a:rPr>
              <a:t>1.2. Thông tin lớp học</a:t>
            </a:r>
            <a:endParaRPr>
              <a:solidFill>
                <a:schemeClr val="dk1"/>
              </a:solidFill>
            </a:endParaRPr>
          </a:p>
          <a:p>
            <a:pPr indent="0" lvl="0" marL="0" rtl="0" algn="l">
              <a:spcBef>
                <a:spcPts val="1200"/>
              </a:spcBef>
              <a:spcAft>
                <a:spcPts val="1200"/>
              </a:spcAft>
              <a:buNone/>
            </a:pPr>
            <a:r>
              <a:t/>
            </a:r>
            <a:endParaRPr>
              <a:solidFill>
                <a:schemeClr val="dk1"/>
              </a:solidFill>
            </a:endParaRPr>
          </a:p>
        </p:txBody>
      </p:sp>
      <p:sp>
        <p:nvSpPr>
          <p:cNvPr id="392" name="Google Shape;392;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393" name="Google Shape;393;p63"/>
          <p:cNvPicPr preferRelativeResize="0"/>
          <p:nvPr/>
        </p:nvPicPr>
        <p:blipFill>
          <a:blip r:embed="rId3">
            <a:alphaModFix/>
          </a:blip>
          <a:stretch>
            <a:fillRect/>
          </a:stretch>
        </p:blipFill>
        <p:spPr>
          <a:xfrm>
            <a:off x="440050" y="761613"/>
            <a:ext cx="7795425" cy="3807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4"/>
          <p:cNvSpPr txBox="1"/>
          <p:nvPr>
            <p:ph idx="1" type="body"/>
          </p:nvPr>
        </p:nvSpPr>
        <p:spPr>
          <a:xfrm>
            <a:off x="311700" y="238600"/>
            <a:ext cx="8520600" cy="4486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solidFill>
                  <a:schemeClr val="dk1"/>
                </a:solidFill>
              </a:rPr>
              <a:t>1.3. Danh sách các bài đăng</a:t>
            </a:r>
            <a:endParaRPr>
              <a:solidFill>
                <a:schemeClr val="dk1"/>
              </a:solidFill>
            </a:endParaRPr>
          </a:p>
        </p:txBody>
      </p:sp>
      <p:sp>
        <p:nvSpPr>
          <p:cNvPr id="399" name="Google Shape;399;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00" name="Google Shape;400;p64"/>
          <p:cNvPicPr preferRelativeResize="0"/>
          <p:nvPr/>
        </p:nvPicPr>
        <p:blipFill>
          <a:blip r:embed="rId3">
            <a:alphaModFix/>
          </a:blip>
          <a:stretch>
            <a:fillRect/>
          </a:stretch>
        </p:blipFill>
        <p:spPr>
          <a:xfrm>
            <a:off x="448600" y="759275"/>
            <a:ext cx="7982452" cy="37610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65"/>
          <p:cNvSpPr txBox="1"/>
          <p:nvPr>
            <p:ph idx="1" type="body"/>
          </p:nvPr>
        </p:nvSpPr>
        <p:spPr>
          <a:xfrm>
            <a:off x="311700" y="199475"/>
            <a:ext cx="8520600" cy="4547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solidFill>
                  <a:schemeClr val="dk1"/>
                </a:solidFill>
              </a:rPr>
              <a:t>1.4. Danh sách sinh viên của lớp học</a:t>
            </a:r>
            <a:endParaRPr>
              <a:solidFill>
                <a:schemeClr val="dk1"/>
              </a:solidFill>
            </a:endParaRPr>
          </a:p>
        </p:txBody>
      </p:sp>
      <p:sp>
        <p:nvSpPr>
          <p:cNvPr id="406" name="Google Shape;40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07" name="Google Shape;407;p65"/>
          <p:cNvPicPr preferRelativeResize="0"/>
          <p:nvPr/>
        </p:nvPicPr>
        <p:blipFill>
          <a:blip r:embed="rId3">
            <a:alphaModFix/>
          </a:blip>
          <a:stretch>
            <a:fillRect/>
          </a:stretch>
        </p:blipFill>
        <p:spPr>
          <a:xfrm>
            <a:off x="704050" y="763325"/>
            <a:ext cx="7768402" cy="38037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66"/>
          <p:cNvSpPr txBox="1"/>
          <p:nvPr>
            <p:ph idx="1" type="body"/>
          </p:nvPr>
        </p:nvSpPr>
        <p:spPr>
          <a:xfrm>
            <a:off x="311700" y="111475"/>
            <a:ext cx="8520600" cy="445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solidFill>
                  <a:schemeClr val="dk1"/>
                </a:solidFill>
              </a:rPr>
              <a:t>1.5. Thêm người vào lớp học</a:t>
            </a:r>
            <a:endParaRPr>
              <a:solidFill>
                <a:schemeClr val="dk1"/>
              </a:solidFill>
            </a:endParaRPr>
          </a:p>
        </p:txBody>
      </p:sp>
      <p:sp>
        <p:nvSpPr>
          <p:cNvPr id="413" name="Google Shape;41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14" name="Google Shape;414;p66"/>
          <p:cNvPicPr preferRelativeResize="0"/>
          <p:nvPr/>
        </p:nvPicPr>
        <p:blipFill>
          <a:blip r:embed="rId3">
            <a:alphaModFix/>
          </a:blip>
          <a:stretch>
            <a:fillRect/>
          </a:stretch>
        </p:blipFill>
        <p:spPr>
          <a:xfrm>
            <a:off x="1534525" y="677863"/>
            <a:ext cx="5322176" cy="37877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7"/>
          <p:cNvSpPr txBox="1"/>
          <p:nvPr>
            <p:ph idx="1" type="body"/>
          </p:nvPr>
        </p:nvSpPr>
        <p:spPr>
          <a:xfrm>
            <a:off x="311700" y="199475"/>
            <a:ext cx="8520600" cy="436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solidFill>
                  <a:schemeClr val="dk1"/>
                </a:solidFill>
              </a:rPr>
              <a:t>1.6. Danh sách giáo viên của lớp </a:t>
            </a:r>
            <a:endParaRPr>
              <a:solidFill>
                <a:schemeClr val="dk1"/>
              </a:solidFill>
            </a:endParaRPr>
          </a:p>
        </p:txBody>
      </p:sp>
      <p:sp>
        <p:nvSpPr>
          <p:cNvPr id="420" name="Google Shape;420;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21" name="Google Shape;421;p67"/>
          <p:cNvPicPr preferRelativeResize="0"/>
          <p:nvPr/>
        </p:nvPicPr>
        <p:blipFill>
          <a:blip r:embed="rId3">
            <a:alphaModFix/>
          </a:blip>
          <a:stretch>
            <a:fillRect/>
          </a:stretch>
        </p:blipFill>
        <p:spPr>
          <a:xfrm>
            <a:off x="283138" y="1005013"/>
            <a:ext cx="8577724" cy="17058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8"/>
          <p:cNvSpPr txBox="1"/>
          <p:nvPr>
            <p:ph idx="1" type="body"/>
          </p:nvPr>
        </p:nvSpPr>
        <p:spPr>
          <a:xfrm>
            <a:off x="311700" y="277700"/>
            <a:ext cx="8520600" cy="4447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solidFill>
                  <a:schemeClr val="dk1"/>
                </a:solidFill>
              </a:rPr>
              <a:t>1.7. Tạo mới lớp học</a:t>
            </a:r>
            <a:endParaRPr>
              <a:solidFill>
                <a:schemeClr val="dk1"/>
              </a:solidFill>
            </a:endParaRPr>
          </a:p>
        </p:txBody>
      </p:sp>
      <p:sp>
        <p:nvSpPr>
          <p:cNvPr id="427" name="Google Shape;427;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28" name="Google Shape;428;p68"/>
          <p:cNvPicPr preferRelativeResize="0"/>
          <p:nvPr/>
        </p:nvPicPr>
        <p:blipFill>
          <a:blip r:embed="rId3">
            <a:alphaModFix/>
          </a:blip>
          <a:stretch>
            <a:fillRect/>
          </a:stretch>
        </p:blipFill>
        <p:spPr>
          <a:xfrm>
            <a:off x="1958600" y="710212"/>
            <a:ext cx="4731850" cy="3723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69"/>
          <p:cNvSpPr txBox="1"/>
          <p:nvPr>
            <p:ph idx="1" type="body"/>
          </p:nvPr>
        </p:nvSpPr>
        <p:spPr>
          <a:xfrm>
            <a:off x="311700" y="238600"/>
            <a:ext cx="8520600" cy="448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solidFill>
                  <a:schemeClr val="dk1"/>
                </a:solidFill>
              </a:rPr>
              <a:t>1.8. Tạo bài đăng mới</a:t>
            </a:r>
            <a:endParaRPr>
              <a:solidFill>
                <a:schemeClr val="dk1"/>
              </a:solidFill>
            </a:endParaRPr>
          </a:p>
        </p:txBody>
      </p:sp>
      <p:sp>
        <p:nvSpPr>
          <p:cNvPr id="434" name="Google Shape;434;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35" name="Google Shape;435;p69"/>
          <p:cNvPicPr preferRelativeResize="0"/>
          <p:nvPr/>
        </p:nvPicPr>
        <p:blipFill>
          <a:blip r:embed="rId3">
            <a:alphaModFix/>
          </a:blip>
          <a:stretch>
            <a:fillRect/>
          </a:stretch>
        </p:blipFill>
        <p:spPr>
          <a:xfrm>
            <a:off x="3017076" y="716763"/>
            <a:ext cx="2793974" cy="384687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0"/>
          <p:cNvSpPr txBox="1"/>
          <p:nvPr>
            <p:ph idx="1" type="body"/>
          </p:nvPr>
        </p:nvSpPr>
        <p:spPr>
          <a:xfrm>
            <a:off x="311700" y="287500"/>
            <a:ext cx="8520600" cy="428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solidFill>
                  <a:schemeClr val="dk1"/>
                </a:solidFill>
              </a:rPr>
              <a:t>1.9. Danh sách điểm của lớp học</a:t>
            </a:r>
            <a:endParaRPr>
              <a:solidFill>
                <a:schemeClr val="dk1"/>
              </a:solidFill>
            </a:endParaRPr>
          </a:p>
        </p:txBody>
      </p:sp>
      <p:sp>
        <p:nvSpPr>
          <p:cNvPr id="441" name="Google Shape;441;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442" name="Google Shape;442;p70"/>
          <p:cNvPicPr preferRelativeResize="0"/>
          <p:nvPr/>
        </p:nvPicPr>
        <p:blipFill>
          <a:blip r:embed="rId3">
            <a:alphaModFix/>
          </a:blip>
          <a:stretch>
            <a:fillRect/>
          </a:stretch>
        </p:blipFill>
        <p:spPr>
          <a:xfrm>
            <a:off x="844813" y="893950"/>
            <a:ext cx="7454375" cy="36748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1"/>
          <p:cNvSpPr txBox="1"/>
          <p:nvPr>
            <p:ph idx="1" type="body"/>
          </p:nvPr>
        </p:nvSpPr>
        <p:spPr>
          <a:xfrm>
            <a:off x="311700" y="277700"/>
            <a:ext cx="8520600" cy="429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vi">
                <a:solidFill>
                  <a:schemeClr val="dk1"/>
                </a:solidFill>
              </a:rPr>
              <a:t>2. Phân hệ hỗ trợ giáo viên</a:t>
            </a:r>
            <a:endParaRPr>
              <a:solidFill>
                <a:schemeClr val="dk1"/>
              </a:solidFill>
            </a:endParaRPr>
          </a:p>
        </p:txBody>
      </p:sp>
      <p:sp>
        <p:nvSpPr>
          <p:cNvPr id="448" name="Google Shape;448;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UcPeriod"/>
            </a:pPr>
            <a:r>
              <a:rPr lang="vi"/>
              <a:t>Khảo sát bài toán quản lý lớp môn học</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91" name="Google Shape;91;p18"/>
          <p:cNvSpPr txBox="1"/>
          <p:nvPr>
            <p:ph idx="1" type="body"/>
          </p:nvPr>
        </p:nvSpPr>
        <p:spPr>
          <a:xfrm>
            <a:off x="356250" y="1130200"/>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Char char="❖"/>
            </a:pPr>
            <a:r>
              <a:rPr lang="vi">
                <a:solidFill>
                  <a:schemeClr val="dk1"/>
                </a:solidFill>
              </a:rPr>
              <a:t>Bộ phận hỗ trợ sinh viên:</a:t>
            </a:r>
            <a:endParaRPr>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Tham gia lớp học</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Tham gia làm bài tập/bài kiểm tra</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Tải/xem tài liệu môn học</a:t>
            </a:r>
            <a:endParaRPr sz="1600">
              <a:solidFill>
                <a:schemeClr val="dk1"/>
              </a:solidFill>
            </a:endParaRPr>
          </a:p>
          <a:p>
            <a:pPr indent="-330200" lvl="1" marL="914400" rtl="0" algn="l">
              <a:lnSpc>
                <a:spcPct val="150000"/>
              </a:lnSpc>
              <a:spcBef>
                <a:spcPts val="0"/>
              </a:spcBef>
              <a:spcAft>
                <a:spcPts val="0"/>
              </a:spcAft>
              <a:buClr>
                <a:schemeClr val="dk1"/>
              </a:buClr>
              <a:buSzPts val="1600"/>
              <a:buChar char="➢"/>
            </a:pPr>
            <a:r>
              <a:rPr lang="vi" sz="1600">
                <a:solidFill>
                  <a:schemeClr val="dk1"/>
                </a:solidFill>
              </a:rPr>
              <a:t>Thống kê thành tích học tập</a:t>
            </a:r>
            <a:endParaRPr sz="1600">
              <a:solidFill>
                <a:schemeClr val="dk1"/>
              </a:solidFill>
            </a:endParaRPr>
          </a:p>
          <a:p>
            <a:pPr indent="0" lvl="0" marL="914400" rtl="0" algn="l">
              <a:spcBef>
                <a:spcPts val="1200"/>
              </a:spcBef>
              <a:spcAft>
                <a:spcPts val="1200"/>
              </a:spcAft>
              <a:buNone/>
            </a:pPr>
            <a:r>
              <a:t/>
            </a:r>
            <a:endParaRPr sz="1600">
              <a:solidFill>
                <a:schemeClr val="dk1"/>
              </a:solidFill>
            </a:endParaRPr>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vi"/>
              <a:t>VI. Kết luận</a:t>
            </a:r>
            <a:endParaRPr/>
          </a:p>
        </p:txBody>
      </p:sp>
      <p:sp>
        <p:nvSpPr>
          <p:cNvPr id="454" name="Google Shape;454;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3"/>
          <p:cNvSpPr txBox="1"/>
          <p:nvPr>
            <p:ph type="title"/>
          </p:nvPr>
        </p:nvSpPr>
        <p:spPr>
          <a:xfrm>
            <a:off x="311700" y="141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VI. Kết luận</a:t>
            </a:r>
            <a:endParaRPr/>
          </a:p>
        </p:txBody>
      </p:sp>
      <p:sp>
        <p:nvSpPr>
          <p:cNvPr id="460" name="Google Shape;460;p73"/>
          <p:cNvSpPr txBox="1"/>
          <p:nvPr>
            <p:ph idx="1" type="body"/>
          </p:nvPr>
        </p:nvSpPr>
        <p:spPr>
          <a:xfrm>
            <a:off x="311700" y="782900"/>
            <a:ext cx="8520600" cy="39636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chemeClr val="dk1"/>
              </a:buClr>
              <a:buSzPts val="1800"/>
              <a:buAutoNum type="arabicPeriod"/>
            </a:pPr>
            <a:r>
              <a:rPr lang="vi">
                <a:solidFill>
                  <a:schemeClr val="dk1"/>
                </a:solidFill>
              </a:rPr>
              <a:t>Kết quả đạt được</a:t>
            </a:r>
            <a:endParaRPr>
              <a:solidFill>
                <a:schemeClr val="dk1"/>
              </a:solidFill>
            </a:endParaRPr>
          </a:p>
          <a:p>
            <a:pPr indent="0" lvl="0" marL="457200" rtl="0" algn="just">
              <a:lnSpc>
                <a:spcPct val="150000"/>
              </a:lnSpc>
              <a:spcBef>
                <a:spcPts val="1200"/>
              </a:spcBef>
              <a:spcAft>
                <a:spcPts val="0"/>
              </a:spcAft>
              <a:buNone/>
            </a:pPr>
            <a:r>
              <a:rPr lang="vi" sz="1600">
                <a:solidFill>
                  <a:schemeClr val="dk1"/>
                </a:solidFill>
              </a:rPr>
              <a:t>“Xây dựng phần mềm quản lý lớp môn học: Phân hệ 1 hỗ trợ giáo viên, Phân hệ 2 hỗ trợ sinh viên” được phát triển và hoàn thiện được các chức năng đã đề ra theo thiết kế ban đầu như sau:</a:t>
            </a:r>
            <a:endParaRPr sz="1600">
              <a:solidFill>
                <a:schemeClr val="dk1"/>
              </a:solidFill>
            </a:endParaRPr>
          </a:p>
          <a:p>
            <a:pPr indent="-330200" lvl="0" marL="914400" rtl="0" algn="just">
              <a:lnSpc>
                <a:spcPct val="150000"/>
              </a:lnSpc>
              <a:spcBef>
                <a:spcPts val="1200"/>
              </a:spcBef>
              <a:spcAft>
                <a:spcPts val="0"/>
              </a:spcAft>
              <a:buClr>
                <a:schemeClr val="dk1"/>
              </a:buClr>
              <a:buSzPts val="1600"/>
              <a:buChar char="❖"/>
            </a:pPr>
            <a:r>
              <a:rPr lang="vi" sz="1600">
                <a:solidFill>
                  <a:schemeClr val="dk1"/>
                </a:solidFill>
              </a:rPr>
              <a:t>Quản lý lớp môn học, tài liệu dạy học</a:t>
            </a:r>
            <a:endParaRPr sz="1600">
              <a:solidFill>
                <a:schemeClr val="dk1"/>
              </a:solidFill>
            </a:endParaRPr>
          </a:p>
          <a:p>
            <a:pPr indent="-330200" lvl="0" marL="914400" rtl="0" algn="just">
              <a:lnSpc>
                <a:spcPct val="150000"/>
              </a:lnSpc>
              <a:spcBef>
                <a:spcPts val="0"/>
              </a:spcBef>
              <a:spcAft>
                <a:spcPts val="0"/>
              </a:spcAft>
              <a:buClr>
                <a:schemeClr val="dk1"/>
              </a:buClr>
              <a:buSzPts val="1600"/>
              <a:buChar char="❖"/>
            </a:pPr>
            <a:r>
              <a:rPr lang="vi" sz="1600">
                <a:solidFill>
                  <a:schemeClr val="dk1"/>
                </a:solidFill>
              </a:rPr>
              <a:t>Thu bài tập/bài kiểm tra</a:t>
            </a:r>
            <a:endParaRPr sz="1600">
              <a:solidFill>
                <a:schemeClr val="dk1"/>
              </a:solidFill>
            </a:endParaRPr>
          </a:p>
          <a:p>
            <a:pPr indent="-330200" lvl="0" marL="914400" rtl="0" algn="just">
              <a:lnSpc>
                <a:spcPct val="150000"/>
              </a:lnSpc>
              <a:spcBef>
                <a:spcPts val="0"/>
              </a:spcBef>
              <a:spcAft>
                <a:spcPts val="0"/>
              </a:spcAft>
              <a:buClr>
                <a:schemeClr val="dk1"/>
              </a:buClr>
              <a:buSzPts val="1600"/>
              <a:buChar char="❖"/>
            </a:pPr>
            <a:r>
              <a:rPr lang="vi" sz="1600">
                <a:solidFill>
                  <a:schemeClr val="dk1"/>
                </a:solidFill>
              </a:rPr>
              <a:t>Cập nhật thông tin về môn học</a:t>
            </a:r>
            <a:endParaRPr sz="1600">
              <a:solidFill>
                <a:schemeClr val="dk1"/>
              </a:solidFill>
            </a:endParaRPr>
          </a:p>
          <a:p>
            <a:pPr indent="-330200" lvl="0" marL="914400" rtl="0" algn="just">
              <a:lnSpc>
                <a:spcPct val="150000"/>
              </a:lnSpc>
              <a:spcBef>
                <a:spcPts val="0"/>
              </a:spcBef>
              <a:spcAft>
                <a:spcPts val="0"/>
              </a:spcAft>
              <a:buClr>
                <a:schemeClr val="dk1"/>
              </a:buClr>
              <a:buSzPts val="1600"/>
              <a:buChar char="❖"/>
            </a:pPr>
            <a:r>
              <a:rPr lang="vi" sz="1600">
                <a:solidFill>
                  <a:schemeClr val="dk1"/>
                </a:solidFill>
              </a:rPr>
              <a:t>Tham gia lớp môn học</a:t>
            </a:r>
            <a:endParaRPr sz="1600">
              <a:solidFill>
                <a:schemeClr val="dk1"/>
              </a:solidFill>
            </a:endParaRPr>
          </a:p>
          <a:p>
            <a:pPr indent="0" lvl="0" marL="1371600" rtl="0" algn="just">
              <a:lnSpc>
                <a:spcPct val="115000"/>
              </a:lnSpc>
              <a:spcBef>
                <a:spcPts val="1200"/>
              </a:spcBef>
              <a:spcAft>
                <a:spcPts val="1200"/>
              </a:spcAft>
              <a:buNone/>
            </a:pPr>
            <a:r>
              <a:t/>
            </a:r>
            <a:endParaRPr sz="1600">
              <a:solidFill>
                <a:schemeClr val="dk1"/>
              </a:solidFill>
            </a:endParaRPr>
          </a:p>
        </p:txBody>
      </p:sp>
      <p:sp>
        <p:nvSpPr>
          <p:cNvPr id="461" name="Google Shape;46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VI. Kết luận</a:t>
            </a:r>
            <a:endParaRPr/>
          </a:p>
          <a:p>
            <a:pPr indent="0" lvl="0" marL="0" rtl="0" algn="l">
              <a:spcBef>
                <a:spcPts val="0"/>
              </a:spcBef>
              <a:spcAft>
                <a:spcPts val="0"/>
              </a:spcAft>
              <a:buNone/>
            </a:pPr>
            <a:r>
              <a:t/>
            </a:r>
            <a:endParaRPr/>
          </a:p>
        </p:txBody>
      </p:sp>
      <p:sp>
        <p:nvSpPr>
          <p:cNvPr id="467" name="Google Shape;467;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lnSpc>
                <a:spcPct val="150000"/>
              </a:lnSpc>
              <a:spcBef>
                <a:spcPts val="0"/>
              </a:spcBef>
              <a:spcAft>
                <a:spcPts val="0"/>
              </a:spcAft>
              <a:buClr>
                <a:schemeClr val="dk1"/>
              </a:buClr>
              <a:buSzPts val="1800"/>
              <a:buAutoNum type="arabicPeriod"/>
            </a:pPr>
            <a:r>
              <a:rPr lang="vi">
                <a:solidFill>
                  <a:schemeClr val="dk1"/>
                </a:solidFill>
              </a:rPr>
              <a:t>Kết quả đạt được</a:t>
            </a:r>
            <a:endParaRPr>
              <a:solidFill>
                <a:schemeClr val="dk1"/>
              </a:solidFill>
            </a:endParaRPr>
          </a:p>
          <a:p>
            <a:pPr indent="-330200" lvl="0" marL="914400" rtl="0" algn="just">
              <a:lnSpc>
                <a:spcPct val="150000"/>
              </a:lnSpc>
              <a:spcBef>
                <a:spcPts val="0"/>
              </a:spcBef>
              <a:spcAft>
                <a:spcPts val="0"/>
              </a:spcAft>
              <a:buClr>
                <a:schemeClr val="dk1"/>
              </a:buClr>
              <a:buSzPts val="1600"/>
              <a:buChar char="❖"/>
            </a:pPr>
            <a:r>
              <a:rPr lang="vi" sz="1600">
                <a:solidFill>
                  <a:schemeClr val="dk1"/>
                </a:solidFill>
              </a:rPr>
              <a:t>Tham gia làm bài tập/bài kiểm tra theo các lớp đã đăng ký</a:t>
            </a:r>
            <a:endParaRPr sz="1600">
              <a:solidFill>
                <a:schemeClr val="dk1"/>
              </a:solidFill>
            </a:endParaRPr>
          </a:p>
          <a:p>
            <a:pPr indent="-330200" lvl="0" marL="914400" rtl="0" algn="just">
              <a:lnSpc>
                <a:spcPct val="150000"/>
              </a:lnSpc>
              <a:spcBef>
                <a:spcPts val="0"/>
              </a:spcBef>
              <a:spcAft>
                <a:spcPts val="0"/>
              </a:spcAft>
              <a:buClr>
                <a:schemeClr val="dk1"/>
              </a:buClr>
              <a:buSzPts val="1600"/>
              <a:buChar char="❖"/>
            </a:pPr>
            <a:r>
              <a:rPr lang="vi" sz="1600">
                <a:solidFill>
                  <a:schemeClr val="dk1"/>
                </a:solidFill>
              </a:rPr>
              <a:t>Tải/xem tài liệu học tập</a:t>
            </a:r>
            <a:endParaRPr sz="1600">
              <a:solidFill>
                <a:schemeClr val="dk1"/>
              </a:solidFill>
            </a:endParaRPr>
          </a:p>
          <a:p>
            <a:pPr indent="-330200" lvl="0" marL="914400" rtl="0" algn="just">
              <a:lnSpc>
                <a:spcPct val="150000"/>
              </a:lnSpc>
              <a:spcBef>
                <a:spcPts val="0"/>
              </a:spcBef>
              <a:spcAft>
                <a:spcPts val="0"/>
              </a:spcAft>
              <a:buClr>
                <a:schemeClr val="dk1"/>
              </a:buClr>
              <a:buSzPts val="1600"/>
              <a:buChar char="❖"/>
            </a:pPr>
            <a:r>
              <a:rPr lang="vi" sz="1600">
                <a:solidFill>
                  <a:schemeClr val="dk1"/>
                </a:solidFill>
              </a:rPr>
              <a:t>Thống kê thành tích học tập</a:t>
            </a:r>
            <a:endParaRPr sz="1600">
              <a:solidFill>
                <a:schemeClr val="dk1"/>
              </a:solidFill>
            </a:endParaRPr>
          </a:p>
          <a:p>
            <a:pPr indent="-330200" lvl="0" marL="914400" rtl="0" algn="just">
              <a:lnSpc>
                <a:spcPct val="150000"/>
              </a:lnSpc>
              <a:spcBef>
                <a:spcPts val="0"/>
              </a:spcBef>
              <a:spcAft>
                <a:spcPts val="0"/>
              </a:spcAft>
              <a:buClr>
                <a:schemeClr val="dk1"/>
              </a:buClr>
              <a:buSzPts val="1600"/>
              <a:buChar char="❖"/>
            </a:pPr>
            <a:r>
              <a:rPr lang="vi" sz="1600">
                <a:solidFill>
                  <a:schemeClr val="dk1"/>
                </a:solidFill>
              </a:rPr>
              <a:t>Đăng ký tài khoản</a:t>
            </a:r>
            <a:endParaRPr sz="1600">
              <a:solidFill>
                <a:schemeClr val="dk1"/>
              </a:solidFill>
            </a:endParaRPr>
          </a:p>
          <a:p>
            <a:pPr indent="-330200" lvl="0" marL="914400" rtl="0" algn="just">
              <a:lnSpc>
                <a:spcPct val="150000"/>
              </a:lnSpc>
              <a:spcBef>
                <a:spcPts val="0"/>
              </a:spcBef>
              <a:spcAft>
                <a:spcPts val="0"/>
              </a:spcAft>
              <a:buClr>
                <a:schemeClr val="dk1"/>
              </a:buClr>
              <a:buSzPts val="1600"/>
              <a:buChar char="❖"/>
            </a:pPr>
            <a:r>
              <a:rPr lang="vi" sz="1600">
                <a:solidFill>
                  <a:schemeClr val="dk1"/>
                </a:solidFill>
              </a:rPr>
              <a:t>Cập nhật thông tin cá nhân</a:t>
            </a:r>
            <a:endParaRPr sz="1600">
              <a:solidFill>
                <a:schemeClr val="dk1"/>
              </a:solidFill>
            </a:endParaRPr>
          </a:p>
          <a:p>
            <a:pPr indent="0" lvl="0" marL="0" rtl="0" algn="just">
              <a:lnSpc>
                <a:spcPct val="150000"/>
              </a:lnSpc>
              <a:spcBef>
                <a:spcPts val="1200"/>
              </a:spcBef>
              <a:spcAft>
                <a:spcPts val="1200"/>
              </a:spcAft>
              <a:buNone/>
            </a:pPr>
            <a:r>
              <a:rPr lang="vi" sz="1600">
                <a:solidFill>
                  <a:schemeClr val="dk1"/>
                </a:solidFill>
              </a:rPr>
              <a:t>	Với mỗi chức năng chính lại có các chức năng con phụ trợ, giúp phần mềm có được sự vận hành như ý như Thêm, Sửa, Xóa và Tìm kiếm.</a:t>
            </a:r>
            <a:endParaRPr sz="1600">
              <a:solidFill>
                <a:schemeClr val="dk1"/>
              </a:solidFill>
            </a:endParaRPr>
          </a:p>
        </p:txBody>
      </p:sp>
      <p:sp>
        <p:nvSpPr>
          <p:cNvPr id="468" name="Google Shape;46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VI. Kết luận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74" name="Google Shape;474;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vi">
                <a:solidFill>
                  <a:schemeClr val="dk1"/>
                </a:solidFill>
              </a:rPr>
              <a:t>2.	Đánh giá</a:t>
            </a:r>
            <a:endParaRPr>
              <a:solidFill>
                <a:schemeClr val="dk1"/>
              </a:solidFill>
            </a:endParaRPr>
          </a:p>
          <a:p>
            <a:pPr indent="0" lvl="0" marL="0" rtl="0" algn="just">
              <a:lnSpc>
                <a:spcPct val="150000"/>
              </a:lnSpc>
              <a:spcBef>
                <a:spcPts val="1200"/>
              </a:spcBef>
              <a:spcAft>
                <a:spcPts val="1200"/>
              </a:spcAft>
              <a:buNone/>
            </a:pPr>
            <a:r>
              <a:rPr lang="vi">
                <a:solidFill>
                  <a:schemeClr val="dk1"/>
                </a:solidFill>
              </a:rPr>
              <a:t>	</a:t>
            </a:r>
            <a:r>
              <a:rPr lang="vi" sz="1600">
                <a:solidFill>
                  <a:schemeClr val="dk1"/>
                </a:solidFill>
              </a:rPr>
              <a:t>Nhóm thực hiện đã hoàn thành hầu hết các chức năng cơ bản của hệ thống trong thời gian được giao. Tuy nhiên, với kinh nghiệm và thời gian không nhiều, một số chức năng vẫn còn nhiều điểm thiếu sót, chưa thực sự tối ưu khi có nhiều người dùng hơn trong tương lai.</a:t>
            </a:r>
            <a:endParaRPr sz="1600">
              <a:solidFill>
                <a:schemeClr val="dk1"/>
              </a:solidFill>
            </a:endParaRPr>
          </a:p>
        </p:txBody>
      </p:sp>
      <p:sp>
        <p:nvSpPr>
          <p:cNvPr id="475" name="Google Shape;47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vi"/>
              <a:t>VI. Kết luận</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481" name="Google Shape;481;p7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vi">
                <a:solidFill>
                  <a:schemeClr val="dk1"/>
                </a:solidFill>
              </a:rPr>
              <a:t>3.	Hướng phát triển</a:t>
            </a:r>
            <a:endParaRPr>
              <a:solidFill>
                <a:schemeClr val="dk1"/>
              </a:solidFill>
            </a:endParaRPr>
          </a:p>
          <a:p>
            <a:pPr indent="0" lvl="0" marL="0" rtl="0" algn="just">
              <a:spcBef>
                <a:spcPts val="1200"/>
              </a:spcBef>
              <a:spcAft>
                <a:spcPts val="0"/>
              </a:spcAft>
              <a:buNone/>
            </a:pPr>
            <a:r>
              <a:rPr lang="vi">
                <a:solidFill>
                  <a:schemeClr val="dk1"/>
                </a:solidFill>
              </a:rPr>
              <a:t>	</a:t>
            </a:r>
            <a:r>
              <a:rPr lang="vi" sz="1600">
                <a:solidFill>
                  <a:schemeClr val="dk1"/>
                </a:solidFill>
              </a:rPr>
              <a:t>Trong thời gian tới, nhóm có dự định tối ưu dự án này tốt hơn, loại bỏ các thiếu sót, tích lũy thêm kinh nghiệm để thực sự hoàn thiện trọn vẹn dự án với các chức năng mới như:</a:t>
            </a:r>
            <a:endParaRPr sz="1600">
              <a:solidFill>
                <a:schemeClr val="dk1"/>
              </a:solidFill>
            </a:endParaRPr>
          </a:p>
          <a:p>
            <a:pPr indent="-330200" lvl="0" marL="914400" rtl="0" algn="l">
              <a:lnSpc>
                <a:spcPct val="150000"/>
              </a:lnSpc>
              <a:spcBef>
                <a:spcPts val="1200"/>
              </a:spcBef>
              <a:spcAft>
                <a:spcPts val="0"/>
              </a:spcAft>
              <a:buClr>
                <a:schemeClr val="dk1"/>
              </a:buClr>
              <a:buSzPts val="1600"/>
              <a:buChar char="❖"/>
            </a:pPr>
            <a:r>
              <a:rPr lang="vi" sz="1600">
                <a:solidFill>
                  <a:schemeClr val="dk1"/>
                </a:solidFill>
              </a:rPr>
              <a:t>Hỗ trợ làm bài thi, kiểm tra trực tuyến</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Thay đổi phương thức lưu trữ dữ liệu trên nền tảng Cloud để tăng tính bảo mật, dung lượng lưu trữ.</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Cải thiện giao diện của hệ thống</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Tạo thêm tính năng điểm danh</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Phần mềm hỗ trợ trên nhiều thiết bị hơn như máy tính bảng, điện thoại…</a:t>
            </a:r>
            <a:endParaRPr sz="1600">
              <a:solidFill>
                <a:schemeClr val="dk1"/>
              </a:solidFill>
            </a:endParaRPr>
          </a:p>
        </p:txBody>
      </p:sp>
      <p:sp>
        <p:nvSpPr>
          <p:cNvPr id="482" name="Google Shape;48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388620" lvl="0" marL="457200" rtl="0" algn="l">
              <a:spcBef>
                <a:spcPts val="0"/>
              </a:spcBef>
              <a:spcAft>
                <a:spcPts val="0"/>
              </a:spcAft>
              <a:buSzPct val="100000"/>
              <a:buAutoNum type="romanUcPeriod"/>
            </a:pPr>
            <a:r>
              <a:rPr lang="vi"/>
              <a:t>Khảo sát bài toán quản lý lớp môn học</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vi">
                <a:solidFill>
                  <a:schemeClr val="dk1"/>
                </a:solidFill>
              </a:rPr>
              <a:t>Ngoài ra hệ thống còn có các chức năng chung và chức năng quản lý về tài khoản:</a:t>
            </a:r>
            <a:endParaRPr>
              <a:solidFill>
                <a:schemeClr val="dk1"/>
              </a:solidFill>
            </a:endParaRPr>
          </a:p>
          <a:p>
            <a:pPr indent="-342900" lvl="0" marL="914400" rtl="0" algn="l">
              <a:spcBef>
                <a:spcPts val="1200"/>
              </a:spcBef>
              <a:spcAft>
                <a:spcPts val="0"/>
              </a:spcAft>
              <a:buClr>
                <a:schemeClr val="dk1"/>
              </a:buClr>
              <a:buSzPts val="1800"/>
              <a:buChar char="❖"/>
            </a:pPr>
            <a:r>
              <a:rPr lang="vi">
                <a:solidFill>
                  <a:schemeClr val="dk1"/>
                </a:solidFill>
              </a:rPr>
              <a:t>Trao đổi qua tin nhắn</a:t>
            </a:r>
            <a:endParaRPr>
              <a:solidFill>
                <a:schemeClr val="dk1"/>
              </a:solidFill>
            </a:endParaRPr>
          </a:p>
          <a:p>
            <a:pPr indent="-342900" lvl="0" marL="914400" rtl="0" algn="l">
              <a:spcBef>
                <a:spcPts val="0"/>
              </a:spcBef>
              <a:spcAft>
                <a:spcPts val="0"/>
              </a:spcAft>
              <a:buClr>
                <a:schemeClr val="dk1"/>
              </a:buClr>
              <a:buSzPts val="1800"/>
              <a:buChar char="❖"/>
            </a:pPr>
            <a:r>
              <a:rPr lang="vi">
                <a:solidFill>
                  <a:schemeClr val="dk1"/>
                </a:solidFill>
              </a:rPr>
              <a:t>Đăng ký tài khoản </a:t>
            </a:r>
            <a:endParaRPr>
              <a:solidFill>
                <a:schemeClr val="dk1"/>
              </a:solidFill>
            </a:endParaRPr>
          </a:p>
          <a:p>
            <a:pPr indent="-342900" lvl="0" marL="914400" rtl="0" algn="l">
              <a:spcBef>
                <a:spcPts val="0"/>
              </a:spcBef>
              <a:spcAft>
                <a:spcPts val="0"/>
              </a:spcAft>
              <a:buClr>
                <a:schemeClr val="dk1"/>
              </a:buClr>
              <a:buSzPts val="1800"/>
              <a:buChar char="❖"/>
            </a:pPr>
            <a:r>
              <a:rPr lang="vi">
                <a:solidFill>
                  <a:schemeClr val="dk1"/>
                </a:solidFill>
              </a:rPr>
              <a:t>Cập nhật thông tin cá nhân </a:t>
            </a:r>
            <a:endParaRPr>
              <a:solidFill>
                <a:schemeClr val="dk1"/>
              </a:solidFill>
            </a:endParaRPr>
          </a:p>
          <a:p>
            <a:pPr indent="-342900" lvl="0" marL="914400" rtl="0" algn="l">
              <a:spcBef>
                <a:spcPts val="0"/>
              </a:spcBef>
              <a:spcAft>
                <a:spcPts val="0"/>
              </a:spcAft>
              <a:buClr>
                <a:schemeClr val="dk1"/>
              </a:buClr>
              <a:buSzPts val="1800"/>
              <a:buChar char="❖"/>
            </a:pPr>
            <a:r>
              <a:rPr lang="vi">
                <a:solidFill>
                  <a:schemeClr val="dk1"/>
                </a:solidFill>
              </a:rPr>
              <a:t>Thay đổi mật khẩu</a:t>
            </a:r>
            <a:endParaRPr>
              <a:solidFill>
                <a:schemeClr val="dk1"/>
              </a:solidFill>
            </a:endParaRPr>
          </a:p>
        </p:txBody>
      </p:sp>
      <p:sp>
        <p:nvSpPr>
          <p:cNvPr id="99" name="Google Shape;99;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vi"/>
              <a:t>II. Mô hình chức năng của hệ thống</a:t>
            </a:r>
            <a:endParaRPr/>
          </a:p>
        </p:txBody>
      </p:sp>
      <p:sp>
        <p:nvSpPr>
          <p:cNvPr id="105" name="Google Shape;10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vi"/>
              <a:t>II.	Mô hình chức năng của hệ thống</a:t>
            </a:r>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Clr>
                <a:schemeClr val="dk1"/>
              </a:buClr>
              <a:buSzPts val="1800"/>
              <a:buAutoNum type="arabicPeriod"/>
            </a:pPr>
            <a:r>
              <a:rPr lang="vi">
                <a:solidFill>
                  <a:schemeClr val="dk1"/>
                </a:solidFill>
              </a:rPr>
              <a:t>Mô hình hóa chức năng nghiệp vụ</a:t>
            </a:r>
            <a:endParaRPr>
              <a:solidFill>
                <a:schemeClr val="dk1"/>
              </a:solidFill>
            </a:endParaRPr>
          </a:p>
          <a:p>
            <a:pPr indent="-330200" lvl="1" marL="914400" rtl="0" algn="l">
              <a:lnSpc>
                <a:spcPct val="150000"/>
              </a:lnSpc>
              <a:spcBef>
                <a:spcPts val="0"/>
              </a:spcBef>
              <a:spcAft>
                <a:spcPts val="0"/>
              </a:spcAft>
              <a:buClr>
                <a:schemeClr val="dk1"/>
              </a:buClr>
              <a:buSzPts val="1600"/>
              <a:buAutoNum type="arabicPeriod"/>
            </a:pPr>
            <a:r>
              <a:rPr lang="vi" sz="1600">
                <a:solidFill>
                  <a:schemeClr val="dk1"/>
                </a:solidFill>
              </a:rPr>
              <a:t>Gom nhóm các chức năng chi tiết</a:t>
            </a:r>
            <a:endParaRPr sz="1600">
              <a:solidFill>
                <a:schemeClr val="dk1"/>
              </a:solidFill>
            </a:endParaRPr>
          </a:p>
          <a:p>
            <a:pPr indent="-330200" lvl="0" marL="914400" rtl="0" algn="l">
              <a:lnSpc>
                <a:spcPct val="150000"/>
              </a:lnSpc>
              <a:spcBef>
                <a:spcPts val="0"/>
              </a:spcBef>
              <a:spcAft>
                <a:spcPts val="0"/>
              </a:spcAft>
              <a:buClr>
                <a:schemeClr val="dk1"/>
              </a:buClr>
              <a:buSzPts val="1600"/>
              <a:buChar char="❖"/>
            </a:pPr>
            <a:r>
              <a:rPr lang="vi" sz="1600">
                <a:solidFill>
                  <a:schemeClr val="dk1"/>
                </a:solidFill>
              </a:rPr>
              <a:t>Chức năng mức 0: Quản lý lớp môn học</a:t>
            </a:r>
            <a:endParaRPr sz="1600">
              <a:solidFill>
                <a:schemeClr val="dk1"/>
              </a:solidFill>
            </a:endParaRPr>
          </a:p>
          <a:p>
            <a:pPr indent="-330200" lvl="1" marL="1349999" rtl="0" algn="l">
              <a:lnSpc>
                <a:spcPct val="150000"/>
              </a:lnSpc>
              <a:spcBef>
                <a:spcPts val="0"/>
              </a:spcBef>
              <a:spcAft>
                <a:spcPts val="0"/>
              </a:spcAft>
              <a:buClr>
                <a:schemeClr val="dk1"/>
              </a:buClr>
              <a:buSzPts val="1600"/>
              <a:buChar char="➢"/>
            </a:pPr>
            <a:r>
              <a:rPr lang="vi" sz="1600">
                <a:solidFill>
                  <a:schemeClr val="dk1"/>
                </a:solidFill>
              </a:rPr>
              <a:t>Chức năng mức 1: Phân hệ hỗ trợ giáo viên</a:t>
            </a:r>
            <a:endParaRPr sz="1600">
              <a:solidFill>
                <a:schemeClr val="dk1"/>
              </a:solidFill>
            </a:endParaRPr>
          </a:p>
          <a:p>
            <a:pPr indent="-330200" lvl="2" marL="1710000" rtl="0" algn="l">
              <a:spcBef>
                <a:spcPts val="0"/>
              </a:spcBef>
              <a:spcAft>
                <a:spcPts val="0"/>
              </a:spcAft>
              <a:buClr>
                <a:schemeClr val="dk1"/>
              </a:buClr>
              <a:buSzPts val="1600"/>
              <a:buChar char="■"/>
            </a:pPr>
            <a:r>
              <a:rPr lang="vi" sz="1600">
                <a:solidFill>
                  <a:schemeClr val="dk1"/>
                </a:solidFill>
              </a:rPr>
              <a:t>Thiết lập tham số và các yêu cầu của lớp môn học</a:t>
            </a:r>
            <a:endParaRPr sz="1600">
              <a:solidFill>
                <a:schemeClr val="dk1"/>
              </a:solidFill>
            </a:endParaRPr>
          </a:p>
          <a:p>
            <a:pPr indent="-330200" lvl="2" marL="1710000" rtl="0" algn="l">
              <a:spcBef>
                <a:spcPts val="0"/>
              </a:spcBef>
              <a:spcAft>
                <a:spcPts val="0"/>
              </a:spcAft>
              <a:buClr>
                <a:schemeClr val="dk1"/>
              </a:buClr>
              <a:buSzPts val="1600"/>
              <a:buChar char="■"/>
            </a:pPr>
            <a:r>
              <a:rPr lang="vi" sz="1600">
                <a:solidFill>
                  <a:schemeClr val="dk1"/>
                </a:solidFill>
              </a:rPr>
              <a:t>Hiển thị tài liệu môn học</a:t>
            </a:r>
            <a:endParaRPr sz="1600">
              <a:solidFill>
                <a:schemeClr val="dk1"/>
              </a:solidFill>
            </a:endParaRPr>
          </a:p>
          <a:p>
            <a:pPr indent="-330200" lvl="2" marL="1710000" rtl="0" algn="l">
              <a:spcBef>
                <a:spcPts val="0"/>
              </a:spcBef>
              <a:spcAft>
                <a:spcPts val="0"/>
              </a:spcAft>
              <a:buClr>
                <a:schemeClr val="dk1"/>
              </a:buClr>
              <a:buSzPts val="1600"/>
              <a:buChar char="■"/>
            </a:pPr>
            <a:r>
              <a:rPr lang="vi" sz="1600">
                <a:solidFill>
                  <a:schemeClr val="dk1"/>
                </a:solidFill>
              </a:rPr>
              <a:t>Quản lý thông tin sinh viên</a:t>
            </a:r>
            <a:endParaRPr sz="1600">
              <a:solidFill>
                <a:schemeClr val="dk1"/>
              </a:solidFill>
            </a:endParaRPr>
          </a:p>
          <a:p>
            <a:pPr indent="-330200" lvl="2" marL="1710000" rtl="0" algn="l">
              <a:spcBef>
                <a:spcPts val="0"/>
              </a:spcBef>
              <a:spcAft>
                <a:spcPts val="0"/>
              </a:spcAft>
              <a:buClr>
                <a:schemeClr val="dk1"/>
              </a:buClr>
              <a:buSzPts val="1600"/>
              <a:buChar char="■"/>
            </a:pPr>
            <a:r>
              <a:rPr lang="vi" sz="1600">
                <a:solidFill>
                  <a:schemeClr val="dk1"/>
                </a:solidFill>
              </a:rPr>
              <a:t>Giao/thu bài tập quá trình</a:t>
            </a:r>
            <a:endParaRPr sz="1600">
              <a:solidFill>
                <a:schemeClr val="dk1"/>
              </a:solidFill>
            </a:endParaRPr>
          </a:p>
          <a:p>
            <a:pPr indent="-330200" lvl="2" marL="1710000" rtl="0" algn="l">
              <a:spcBef>
                <a:spcPts val="0"/>
              </a:spcBef>
              <a:spcAft>
                <a:spcPts val="0"/>
              </a:spcAft>
              <a:buClr>
                <a:schemeClr val="dk1"/>
              </a:buClr>
              <a:buSzPts val="1600"/>
              <a:buChar char="■"/>
            </a:pPr>
            <a:r>
              <a:rPr lang="vi" sz="1600">
                <a:solidFill>
                  <a:schemeClr val="dk1"/>
                </a:solidFill>
              </a:rPr>
              <a:t>Tổng hợp điểm của lớp</a:t>
            </a:r>
            <a:endParaRPr sz="1600">
              <a:solidFill>
                <a:schemeClr val="dk1"/>
              </a:solidFill>
            </a:endParaRPr>
          </a:p>
          <a:p>
            <a:pPr indent="-330200" lvl="2" marL="1710000" rtl="0" algn="l">
              <a:spcBef>
                <a:spcPts val="0"/>
              </a:spcBef>
              <a:spcAft>
                <a:spcPts val="0"/>
              </a:spcAft>
              <a:buClr>
                <a:schemeClr val="dk1"/>
              </a:buClr>
              <a:buSzPts val="1600"/>
              <a:buChar char="■"/>
            </a:pPr>
            <a:r>
              <a:rPr lang="vi" sz="1600">
                <a:solidFill>
                  <a:schemeClr val="dk1"/>
                </a:solidFill>
              </a:rPr>
              <a:t>Trao đổi với sinh viên</a:t>
            </a:r>
            <a:endParaRPr sz="1600">
              <a:solidFill>
                <a:schemeClr val="dk1"/>
              </a:solidFill>
            </a:endParaRPr>
          </a:p>
        </p:txBody>
      </p:sp>
      <p:sp>
        <p:nvSpPr>
          <p:cNvPr id="112" name="Google Shape;11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